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87" r:id="rId2"/>
    <p:sldId id="256" r:id="rId3"/>
    <p:sldId id="281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9" r:id="rId25"/>
    <p:sldId id="285" r:id="rId26"/>
    <p:sldId id="282" r:id="rId27"/>
    <p:sldId id="283" r:id="rId28"/>
    <p:sldId id="284" r:id="rId29"/>
    <p:sldId id="286" r:id="rId30"/>
    <p:sldId id="280" r:id="rId31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68" autoAdjust="0"/>
    <p:restoredTop sz="94660"/>
  </p:normalViewPr>
  <p:slideViewPr>
    <p:cSldViewPr>
      <p:cViewPr varScale="1">
        <p:scale>
          <a:sx n="70" d="100"/>
          <a:sy n="70" d="100"/>
        </p:scale>
        <p:origin x="-127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F66251-C4EF-4672-9894-353640F3B172}" type="datetimeFigureOut">
              <a:rPr lang="id-ID" smtClean="0"/>
              <a:t>29/02/2016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F140D-5E14-4EB4-97D7-5D7B31EC315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80269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F140D-5E14-4EB4-97D7-5D7B31EC3156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81800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A240E-8AB8-4C3A-A26B-1A917E2D0720}" type="datetimeFigureOut">
              <a:rPr lang="id-ID" smtClean="0"/>
              <a:t>29/02/2016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6E328-C9B1-485F-BF28-C5D57FB9DFF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51448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A240E-8AB8-4C3A-A26B-1A917E2D0720}" type="datetimeFigureOut">
              <a:rPr lang="id-ID" smtClean="0"/>
              <a:t>29/02/2016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6E328-C9B1-485F-BF28-C5D57FB9DFF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05133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A240E-8AB8-4C3A-A26B-1A917E2D0720}" type="datetimeFigureOut">
              <a:rPr lang="id-ID" smtClean="0"/>
              <a:t>29/02/2016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6E328-C9B1-485F-BF28-C5D57FB9DFF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6176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A240E-8AB8-4C3A-A26B-1A917E2D0720}" type="datetimeFigureOut">
              <a:rPr lang="id-ID" smtClean="0"/>
              <a:t>29/02/2016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6E328-C9B1-485F-BF28-C5D57FB9DFF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975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A240E-8AB8-4C3A-A26B-1A917E2D0720}" type="datetimeFigureOut">
              <a:rPr lang="id-ID" smtClean="0"/>
              <a:t>29/02/2016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6E328-C9B1-485F-BF28-C5D57FB9DFF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07635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A240E-8AB8-4C3A-A26B-1A917E2D0720}" type="datetimeFigureOut">
              <a:rPr lang="id-ID" smtClean="0"/>
              <a:t>29/02/2016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6E328-C9B1-485F-BF28-C5D57FB9DFF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66329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A240E-8AB8-4C3A-A26B-1A917E2D0720}" type="datetimeFigureOut">
              <a:rPr lang="id-ID" smtClean="0"/>
              <a:t>29/02/2016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6E328-C9B1-485F-BF28-C5D57FB9DFF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64197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A240E-8AB8-4C3A-A26B-1A917E2D0720}" type="datetimeFigureOut">
              <a:rPr lang="id-ID" smtClean="0"/>
              <a:t>29/02/2016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6E328-C9B1-485F-BF28-C5D57FB9DFF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61602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A240E-8AB8-4C3A-A26B-1A917E2D0720}" type="datetimeFigureOut">
              <a:rPr lang="id-ID" smtClean="0"/>
              <a:t>29/02/2016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6E328-C9B1-485F-BF28-C5D57FB9DFF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53380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A240E-8AB8-4C3A-A26B-1A917E2D0720}" type="datetimeFigureOut">
              <a:rPr lang="id-ID" smtClean="0"/>
              <a:t>29/02/2016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6E328-C9B1-485F-BF28-C5D57FB9DFF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14465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A240E-8AB8-4C3A-A26B-1A917E2D0720}" type="datetimeFigureOut">
              <a:rPr lang="id-ID" smtClean="0"/>
              <a:t>29/02/2016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6E328-C9B1-485F-BF28-C5D57FB9DFF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21227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A240E-8AB8-4C3A-A26B-1A917E2D0720}" type="datetimeFigureOut">
              <a:rPr lang="id-ID" smtClean="0"/>
              <a:t>29/02/2016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6E328-C9B1-485F-BF28-C5D57FB9DFF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30914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6501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7585" y="452689"/>
            <a:ext cx="824135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id-ID" sz="4800" dirty="0" smtClean="0">
                <a:latin typeface="Algerian" pitchFamily="82" charset="0"/>
              </a:rPr>
              <a:t>PERKEMBANGAN ANATOMIS</a:t>
            </a:r>
            <a:endParaRPr lang="id-ID" sz="4800" dirty="0">
              <a:latin typeface="Algerian" pitchFamily="8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9512" y="2690336"/>
            <a:ext cx="87129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400" dirty="0" smtClean="0"/>
              <a:t>	</a:t>
            </a:r>
            <a:r>
              <a:rPr lang="en-US" sz="2400" dirty="0" err="1" smtClean="0"/>
              <a:t>Perkembangan</a:t>
            </a:r>
            <a:r>
              <a:rPr lang="en-US" sz="2400" dirty="0" smtClean="0"/>
              <a:t>  </a:t>
            </a:r>
            <a:r>
              <a:rPr lang="en-US" sz="2400" dirty="0" err="1"/>
              <a:t>ditandai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adanya</a:t>
            </a:r>
            <a:r>
              <a:rPr lang="en-US" sz="2400" dirty="0"/>
              <a:t> </a:t>
            </a:r>
            <a:r>
              <a:rPr lang="en-US" sz="2400" dirty="0" err="1"/>
              <a:t>perubahan</a:t>
            </a:r>
            <a:r>
              <a:rPr lang="en-US" sz="2400" dirty="0"/>
              <a:t> </a:t>
            </a:r>
            <a:r>
              <a:rPr lang="en-US" sz="2400" dirty="0" err="1"/>
              <a:t>kuantitatif</a:t>
            </a:r>
            <a:r>
              <a:rPr lang="en-US" sz="2400" dirty="0"/>
              <a:t> </a:t>
            </a:r>
            <a:r>
              <a:rPr lang="en-US" sz="2400" dirty="0" err="1"/>
              <a:t>pada</a:t>
            </a:r>
            <a:r>
              <a:rPr lang="en-US" sz="2400" dirty="0"/>
              <a:t> </a:t>
            </a:r>
            <a:r>
              <a:rPr lang="en-US" sz="2400" dirty="0" err="1"/>
              <a:t>struktur</a:t>
            </a:r>
            <a:r>
              <a:rPr lang="en-US" sz="2400" dirty="0"/>
              <a:t> </a:t>
            </a:r>
            <a:r>
              <a:rPr lang="en-US" sz="2400" dirty="0" err="1"/>
              <a:t>tulang-belulang</a:t>
            </a:r>
            <a:r>
              <a:rPr lang="en-US" sz="2400" dirty="0"/>
              <a:t> </a:t>
            </a:r>
            <a:r>
              <a:rPr lang="en-US" sz="2400" dirty="0" err="1"/>
              <a:t>indeks</a:t>
            </a:r>
            <a:r>
              <a:rPr lang="en-US" sz="2400" dirty="0"/>
              <a:t> </a:t>
            </a:r>
            <a:r>
              <a:rPr lang="en-US" sz="2400" dirty="0" err="1"/>
              <a:t>tinggi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berat</a:t>
            </a:r>
            <a:r>
              <a:rPr lang="en-US" sz="2400" dirty="0"/>
              <a:t> </a:t>
            </a:r>
            <a:r>
              <a:rPr lang="en-US" sz="2400" dirty="0" err="1"/>
              <a:t>badan</a:t>
            </a:r>
            <a:r>
              <a:rPr lang="en-US" sz="2400" dirty="0"/>
              <a:t>, </a:t>
            </a:r>
            <a:r>
              <a:rPr lang="en-US" sz="2400" dirty="0" err="1"/>
              <a:t>proporsi</a:t>
            </a:r>
            <a:r>
              <a:rPr lang="en-US" sz="2400" dirty="0"/>
              <a:t> </a:t>
            </a:r>
            <a:r>
              <a:rPr lang="en-US" sz="2400" dirty="0" err="1"/>
              <a:t>tinggi</a:t>
            </a:r>
            <a:r>
              <a:rPr lang="en-US" sz="2400" dirty="0"/>
              <a:t> </a:t>
            </a:r>
            <a:r>
              <a:rPr lang="en-US" sz="2400" dirty="0" err="1"/>
              <a:t>kepala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tinggi</a:t>
            </a:r>
            <a:r>
              <a:rPr lang="en-US" sz="2400" dirty="0"/>
              <a:t> </a:t>
            </a:r>
            <a:r>
              <a:rPr lang="en-US" sz="2400" dirty="0" err="1"/>
              <a:t>garis</a:t>
            </a:r>
            <a:r>
              <a:rPr lang="en-US" sz="2400" dirty="0"/>
              <a:t> </a:t>
            </a:r>
            <a:r>
              <a:rPr lang="en-US" sz="2400" dirty="0" err="1"/>
              <a:t>keajengan</a:t>
            </a:r>
            <a:r>
              <a:rPr lang="en-US" sz="2400" dirty="0"/>
              <a:t> </a:t>
            </a:r>
            <a:r>
              <a:rPr lang="en-US" sz="2400" dirty="0" err="1"/>
              <a:t>badan</a:t>
            </a:r>
            <a:r>
              <a:rPr lang="en-US" sz="2400" dirty="0"/>
              <a:t> </a:t>
            </a:r>
            <a:r>
              <a:rPr lang="en-US" sz="2400" dirty="0" err="1"/>
              <a:t>secara</a:t>
            </a:r>
            <a:r>
              <a:rPr lang="en-US" sz="2400" dirty="0"/>
              <a:t> </a:t>
            </a:r>
            <a:r>
              <a:rPr lang="en-US" sz="2400" dirty="0" err="1"/>
              <a:t>keseluruhan</a:t>
            </a:r>
            <a:r>
              <a:rPr lang="en-US" sz="2400" dirty="0"/>
              <a:t>. </a:t>
            </a:r>
            <a:endParaRPr lang="id-ID" sz="2400" dirty="0"/>
          </a:p>
        </p:txBody>
      </p:sp>
    </p:spTree>
    <p:extLst>
      <p:ext uri="{BB962C8B-B14F-4D97-AF65-F5344CB8AC3E}">
        <p14:creationId xmlns:p14="http://schemas.microsoft.com/office/powerpoint/2010/main" val="786908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CCCFF"/>
            </a:gs>
            <a:gs pos="17999">
              <a:srgbClr val="99CCFF"/>
            </a:gs>
            <a:gs pos="36000">
              <a:srgbClr val="9966FF"/>
            </a:gs>
            <a:gs pos="61000">
              <a:srgbClr val="CC99FF"/>
            </a:gs>
            <a:gs pos="82001">
              <a:srgbClr val="99CCFF"/>
            </a:gs>
            <a:gs pos="100000">
              <a:srgbClr val="CCCCF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9512" y="500908"/>
            <a:ext cx="82429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 smtClean="0">
                <a:latin typeface="Algerian" pitchFamily="82" charset="0"/>
              </a:rPr>
              <a:t>Berikut</a:t>
            </a:r>
            <a:r>
              <a:rPr lang="en-US" sz="2800" dirty="0" smtClean="0">
                <a:latin typeface="Algerian" pitchFamily="82" charset="0"/>
              </a:rPr>
              <a:t> </a:t>
            </a:r>
            <a:r>
              <a:rPr lang="en-US" sz="2800" dirty="0" err="1" smtClean="0">
                <a:latin typeface="Algerian" pitchFamily="82" charset="0"/>
              </a:rPr>
              <a:t>ini</a:t>
            </a:r>
            <a:r>
              <a:rPr lang="en-US" sz="2800" dirty="0" smtClean="0">
                <a:latin typeface="Algerian" pitchFamily="82" charset="0"/>
              </a:rPr>
              <a:t> </a:t>
            </a:r>
            <a:r>
              <a:rPr lang="en-US" sz="2800" dirty="0" err="1" smtClean="0">
                <a:latin typeface="Algerian" pitchFamily="82" charset="0"/>
              </a:rPr>
              <a:t>perkembangan</a:t>
            </a:r>
            <a:r>
              <a:rPr lang="en-US" sz="2800" dirty="0" smtClean="0">
                <a:latin typeface="Algerian" pitchFamily="82" charset="0"/>
              </a:rPr>
              <a:t> </a:t>
            </a:r>
            <a:r>
              <a:rPr lang="en-US" sz="2800" dirty="0" err="1" smtClean="0">
                <a:latin typeface="Algerian" pitchFamily="82" charset="0"/>
              </a:rPr>
              <a:t>anatomis</a:t>
            </a:r>
            <a:r>
              <a:rPr lang="en-US" sz="2800" dirty="0" smtClean="0">
                <a:latin typeface="Algerian" pitchFamily="82" charset="0"/>
              </a:rPr>
              <a:t> </a:t>
            </a:r>
            <a:r>
              <a:rPr lang="en-US" sz="2800" dirty="0" err="1" smtClean="0">
                <a:latin typeface="Algerian" pitchFamily="82" charset="0"/>
              </a:rPr>
              <a:t>anak</a:t>
            </a:r>
            <a:r>
              <a:rPr lang="id-ID" sz="2800" dirty="0" smtClean="0">
                <a:latin typeface="Algerian" pitchFamily="82" charset="0"/>
              </a:rPr>
              <a:t> :</a:t>
            </a:r>
            <a:endParaRPr lang="id-ID" sz="2800" dirty="0">
              <a:latin typeface="Algerian" pitchFamily="8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9512" y="1556792"/>
            <a:ext cx="736405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sz="2400" dirty="0" err="1" smtClean="0"/>
              <a:t>Tulang-belulang</a:t>
            </a:r>
            <a:r>
              <a:rPr lang="en-US" sz="2400" dirty="0" smtClean="0"/>
              <a:t> </a:t>
            </a:r>
            <a:r>
              <a:rPr lang="en-US" sz="2400" dirty="0" err="1"/>
              <a:t>pada</a:t>
            </a:r>
            <a:r>
              <a:rPr lang="en-US" sz="2400" dirty="0"/>
              <a:t> </a:t>
            </a:r>
            <a:r>
              <a:rPr lang="en-US" sz="2400" dirty="0" err="1"/>
              <a:t>masa</a:t>
            </a:r>
            <a:r>
              <a:rPr lang="en-US" sz="2400" dirty="0"/>
              <a:t> </a:t>
            </a:r>
            <a:r>
              <a:rPr lang="en-US" sz="2400" dirty="0" err="1"/>
              <a:t>bayi</a:t>
            </a:r>
            <a:r>
              <a:rPr lang="en-US" sz="2400" dirty="0"/>
              <a:t> </a:t>
            </a:r>
            <a:r>
              <a:rPr lang="en-US" sz="2400" dirty="0" err="1"/>
              <a:t>berjumlah</a:t>
            </a:r>
            <a:r>
              <a:rPr lang="en-US" sz="2400" dirty="0"/>
              <a:t> 270 yang </a:t>
            </a:r>
            <a:r>
              <a:rPr lang="en-US" sz="2400" dirty="0" err="1"/>
              <a:t>masih</a:t>
            </a:r>
            <a:r>
              <a:rPr lang="en-US" sz="2400" dirty="0"/>
              <a:t> </a:t>
            </a:r>
            <a:r>
              <a:rPr lang="en-US" sz="2400" dirty="0" err="1"/>
              <a:t>lentur</a:t>
            </a:r>
            <a:r>
              <a:rPr lang="en-US" sz="2400" dirty="0"/>
              <a:t>, </a:t>
            </a:r>
            <a:r>
              <a:rPr lang="en-US" sz="2400" dirty="0" err="1"/>
              <a:t>berpori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persambungannya</a:t>
            </a:r>
            <a:r>
              <a:rPr lang="en-US" sz="2400" dirty="0"/>
              <a:t> </a:t>
            </a:r>
            <a:r>
              <a:rPr lang="en-US" sz="2400" dirty="0" err="1"/>
              <a:t>longgar</a:t>
            </a:r>
            <a:r>
              <a:rPr lang="en-US" sz="2400" dirty="0"/>
              <a:t>. (Crow </a:t>
            </a:r>
            <a:r>
              <a:rPr lang="en-US" sz="2400" dirty="0" err="1"/>
              <a:t>dan</a:t>
            </a:r>
            <a:r>
              <a:rPr lang="en-US" sz="2400" dirty="0"/>
              <a:t> Crow 1956 : 36</a:t>
            </a:r>
            <a:r>
              <a:rPr lang="en-US" sz="2400" dirty="0" smtClean="0"/>
              <a:t>).</a:t>
            </a:r>
            <a:endParaRPr lang="id-ID" sz="2400" dirty="0" smtClean="0"/>
          </a:p>
          <a:p>
            <a:pPr marL="342900" lvl="0" indent="-342900">
              <a:buFont typeface="+mj-lt"/>
              <a:buAutoNum type="arabicPeriod"/>
            </a:pPr>
            <a:endParaRPr lang="id-ID" sz="2400" dirty="0"/>
          </a:p>
          <a:p>
            <a:pPr marL="342900" lvl="0" indent="-342900">
              <a:buFont typeface="+mj-lt"/>
              <a:buAutoNum type="arabicPeriod"/>
            </a:pPr>
            <a:r>
              <a:rPr lang="en-US" sz="2400" dirty="0" err="1"/>
              <a:t>Berat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tinggi</a:t>
            </a:r>
            <a:r>
              <a:rPr lang="en-US" sz="2400" dirty="0"/>
              <a:t> </a:t>
            </a:r>
            <a:r>
              <a:rPr lang="en-US" sz="2400" dirty="0" err="1"/>
              <a:t>badan</a:t>
            </a:r>
            <a:r>
              <a:rPr lang="en-US" sz="2400" dirty="0"/>
              <a:t> </a:t>
            </a:r>
            <a:r>
              <a:rPr lang="en-US" sz="2400" dirty="0" err="1"/>
              <a:t>pada</a:t>
            </a:r>
            <a:r>
              <a:rPr lang="en-US" sz="2400" dirty="0"/>
              <a:t> </a:t>
            </a:r>
            <a:r>
              <a:rPr lang="en-US" sz="2400" dirty="0" err="1"/>
              <a:t>waktu</a:t>
            </a:r>
            <a:r>
              <a:rPr lang="en-US" sz="2400" dirty="0"/>
              <a:t> </a:t>
            </a:r>
            <a:r>
              <a:rPr lang="en-US" sz="2400" dirty="0" err="1"/>
              <a:t>lahir</a:t>
            </a:r>
            <a:r>
              <a:rPr lang="en-US" sz="2400" dirty="0"/>
              <a:t> </a:t>
            </a:r>
            <a:r>
              <a:rPr lang="en-US" sz="2400" dirty="0" err="1"/>
              <a:t>umumnya</a:t>
            </a:r>
            <a:r>
              <a:rPr lang="en-US" sz="2400" dirty="0"/>
              <a:t> </a:t>
            </a:r>
            <a:r>
              <a:rPr lang="en-US" sz="2400" dirty="0" err="1"/>
              <a:t>sekitar</a:t>
            </a:r>
            <a:r>
              <a:rPr lang="en-US" sz="2400" dirty="0"/>
              <a:t> 3-4 kg </a:t>
            </a:r>
            <a:r>
              <a:rPr lang="en-US" sz="2400" dirty="0" err="1"/>
              <a:t>dan</a:t>
            </a:r>
            <a:r>
              <a:rPr lang="en-US" sz="2400" dirty="0"/>
              <a:t> 50-60 cm, </a:t>
            </a:r>
            <a:r>
              <a:rPr lang="en-US" sz="2400" dirty="0" err="1"/>
              <a:t>masa</a:t>
            </a:r>
            <a:r>
              <a:rPr lang="en-US" sz="2400" dirty="0"/>
              <a:t> </a:t>
            </a:r>
            <a:r>
              <a:rPr lang="en-US" sz="2400" dirty="0" err="1"/>
              <a:t>kanak-kanak</a:t>
            </a:r>
            <a:r>
              <a:rPr lang="en-US" sz="2400" dirty="0"/>
              <a:t> </a:t>
            </a:r>
            <a:r>
              <a:rPr lang="en-US" sz="2400" dirty="0" err="1"/>
              <a:t>sekitar</a:t>
            </a:r>
            <a:r>
              <a:rPr lang="en-US" sz="2400" dirty="0"/>
              <a:t> 12-15 kg </a:t>
            </a:r>
            <a:r>
              <a:rPr lang="en-US" sz="2400" dirty="0" err="1"/>
              <a:t>dan</a:t>
            </a:r>
            <a:r>
              <a:rPr lang="en-US" sz="2400" dirty="0"/>
              <a:t> 90-120 cm</a:t>
            </a:r>
            <a:r>
              <a:rPr lang="en-US" sz="2400" dirty="0" smtClean="0"/>
              <a:t>.</a:t>
            </a:r>
            <a:endParaRPr lang="id-ID" sz="2400" dirty="0" smtClean="0"/>
          </a:p>
          <a:p>
            <a:pPr marL="342900" lvl="0" indent="-342900">
              <a:buFont typeface="+mj-lt"/>
              <a:buAutoNum type="arabicPeriod"/>
            </a:pPr>
            <a:endParaRPr lang="id-ID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err="1"/>
              <a:t>Proporsi</a:t>
            </a:r>
            <a:r>
              <a:rPr lang="en-US" sz="2400" dirty="0"/>
              <a:t> </a:t>
            </a:r>
            <a:r>
              <a:rPr lang="en-US" sz="2400" dirty="0" err="1"/>
              <a:t>tinggi</a:t>
            </a:r>
            <a:r>
              <a:rPr lang="en-US" sz="2400" dirty="0"/>
              <a:t> </a:t>
            </a:r>
            <a:r>
              <a:rPr lang="en-US" sz="2400" dirty="0" err="1"/>
              <a:t>kepala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badan</a:t>
            </a:r>
            <a:r>
              <a:rPr lang="en-US" sz="2400" dirty="0"/>
              <a:t> </a:t>
            </a:r>
            <a:r>
              <a:rPr lang="en-US" sz="2400" dirty="0" err="1"/>
              <a:t>pada</a:t>
            </a:r>
            <a:r>
              <a:rPr lang="en-US" sz="2400" dirty="0"/>
              <a:t> </a:t>
            </a:r>
            <a:r>
              <a:rPr lang="en-US" sz="2400" dirty="0" err="1"/>
              <a:t>masa</a:t>
            </a:r>
            <a:r>
              <a:rPr lang="en-US" sz="2400" dirty="0"/>
              <a:t> </a:t>
            </a:r>
            <a:r>
              <a:rPr lang="en-US" sz="2400" dirty="0" err="1"/>
              <a:t>bayi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kanak-kanak</a:t>
            </a:r>
            <a:r>
              <a:rPr lang="en-US" sz="2400" dirty="0"/>
              <a:t> </a:t>
            </a:r>
            <a:r>
              <a:rPr lang="en-US" sz="2400" dirty="0" err="1"/>
              <a:t>sekitar</a:t>
            </a:r>
            <a:r>
              <a:rPr lang="en-US" sz="2400" dirty="0"/>
              <a:t> 1 : 4</a:t>
            </a:r>
            <a:r>
              <a:rPr lang="en-US" sz="2400" dirty="0" smtClean="0"/>
              <a:t>.</a:t>
            </a:r>
            <a:endParaRPr lang="id-ID" sz="2400" dirty="0"/>
          </a:p>
        </p:txBody>
      </p:sp>
    </p:spTree>
    <p:extLst>
      <p:ext uri="{BB962C8B-B14F-4D97-AF65-F5344CB8AC3E}">
        <p14:creationId xmlns:p14="http://schemas.microsoft.com/office/powerpoint/2010/main" val="175318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60000"/>
                <a:lumOff val="40000"/>
              </a:schemeClr>
            </a:gs>
            <a:gs pos="13000">
              <a:srgbClr val="FFA800"/>
            </a:gs>
            <a:gs pos="28000">
              <a:schemeClr val="accent2">
                <a:lumMod val="40000"/>
                <a:lumOff val="60000"/>
              </a:schemeClr>
            </a:gs>
            <a:gs pos="42999">
              <a:srgbClr val="FFA800"/>
            </a:gs>
            <a:gs pos="79000">
              <a:schemeClr val="bg2">
                <a:lumMod val="50000"/>
              </a:schemeClr>
            </a:gs>
            <a:gs pos="72000">
              <a:schemeClr val="accent2">
                <a:lumMod val="60000"/>
                <a:lumOff val="40000"/>
              </a:schemeClr>
            </a:gs>
            <a:gs pos="87000">
              <a:schemeClr val="accent2">
                <a:lumMod val="60000"/>
                <a:lumOff val="40000"/>
              </a:schemeClr>
            </a:gs>
            <a:gs pos="100000">
              <a:srgbClr val="FFA800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7504" y="548680"/>
            <a:ext cx="89289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d-ID" sz="4800" dirty="0" smtClean="0">
                <a:latin typeface="Algerian" pitchFamily="82" charset="0"/>
              </a:rPr>
              <a:t>PEREKEMBANGAN FISIOLOGIS </a:t>
            </a:r>
            <a:endParaRPr lang="id-ID" sz="4800" dirty="0">
              <a:latin typeface="Algerian" pitchFamily="8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1520" y="2551837"/>
            <a:ext cx="86409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dirty="0" smtClean="0"/>
              <a:t>	</a:t>
            </a:r>
            <a:r>
              <a:rPr lang="en-US" sz="2400" dirty="0" err="1" smtClean="0"/>
              <a:t>Perkembagan</a:t>
            </a:r>
            <a:r>
              <a:rPr lang="en-US" sz="2400" dirty="0" smtClean="0"/>
              <a:t> </a:t>
            </a:r>
            <a:r>
              <a:rPr lang="en-US" sz="2400" dirty="0" err="1"/>
              <a:t>fisiologis</a:t>
            </a:r>
            <a:r>
              <a:rPr lang="en-US" sz="2400" dirty="0"/>
              <a:t> </a:t>
            </a:r>
            <a:r>
              <a:rPr lang="en-US" sz="2400" dirty="0" err="1"/>
              <a:t>ditandai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adanya</a:t>
            </a:r>
            <a:r>
              <a:rPr lang="en-US" sz="2400" dirty="0"/>
              <a:t> </a:t>
            </a:r>
            <a:r>
              <a:rPr lang="en-US" sz="2400" dirty="0" err="1"/>
              <a:t>perubahan-perubahan</a:t>
            </a:r>
            <a:r>
              <a:rPr lang="en-US" sz="2400" dirty="0"/>
              <a:t> </a:t>
            </a:r>
            <a:r>
              <a:rPr lang="en-US" sz="2400" dirty="0" err="1"/>
              <a:t>secara</a:t>
            </a:r>
            <a:r>
              <a:rPr lang="en-US" sz="2400" dirty="0"/>
              <a:t> </a:t>
            </a:r>
            <a:r>
              <a:rPr lang="en-US" sz="2400" dirty="0" err="1"/>
              <a:t>kuantitatif</a:t>
            </a:r>
            <a:r>
              <a:rPr lang="en-US" sz="2400" dirty="0"/>
              <a:t> , </a:t>
            </a:r>
            <a:r>
              <a:rPr lang="en-US" sz="2400" dirty="0" err="1"/>
              <a:t>kualitatif</a:t>
            </a:r>
            <a:r>
              <a:rPr lang="en-US" sz="2400" dirty="0"/>
              <a:t>,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fungsional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system-</a:t>
            </a:r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kerja</a:t>
            </a:r>
            <a:r>
              <a:rPr lang="en-US" sz="2400" dirty="0"/>
              <a:t> </a:t>
            </a:r>
            <a:r>
              <a:rPr lang="en-US" sz="2400" dirty="0" err="1"/>
              <a:t>hayati</a:t>
            </a:r>
            <a:r>
              <a:rPr lang="en-US" sz="2400" dirty="0"/>
              <a:t> </a:t>
            </a:r>
            <a:r>
              <a:rPr lang="en-US" sz="2400" dirty="0" err="1"/>
              <a:t>seperti</a:t>
            </a:r>
            <a:r>
              <a:rPr lang="en-US" sz="2400" dirty="0"/>
              <a:t> </a:t>
            </a:r>
            <a:r>
              <a:rPr lang="en-US" sz="2400" dirty="0" err="1"/>
              <a:t>konstraksi</a:t>
            </a:r>
            <a:r>
              <a:rPr lang="en-US" sz="2400" dirty="0"/>
              <a:t> </a:t>
            </a:r>
            <a:r>
              <a:rPr lang="en-US" sz="2400" dirty="0" err="1"/>
              <a:t>otot</a:t>
            </a:r>
            <a:r>
              <a:rPr lang="en-US" sz="2400" dirty="0"/>
              <a:t>, </a:t>
            </a:r>
            <a:r>
              <a:rPr lang="en-US" sz="2400" dirty="0" err="1"/>
              <a:t>peredaran</a:t>
            </a:r>
            <a:r>
              <a:rPr lang="en-US" sz="2400" dirty="0"/>
              <a:t> </a:t>
            </a:r>
            <a:r>
              <a:rPr lang="en-US" sz="2400" dirty="0" err="1"/>
              <a:t>darah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pernafasan</a:t>
            </a:r>
            <a:r>
              <a:rPr lang="en-US" sz="2400" dirty="0"/>
              <a:t>, </a:t>
            </a:r>
            <a:r>
              <a:rPr lang="en-US" sz="2400" dirty="0" err="1"/>
              <a:t>sekresi</a:t>
            </a:r>
            <a:r>
              <a:rPr lang="en-US" sz="2400" dirty="0"/>
              <a:t> </a:t>
            </a:r>
            <a:r>
              <a:rPr lang="en-US" sz="2400" dirty="0" err="1"/>
              <a:t>kelenjar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pencernaan</a:t>
            </a:r>
            <a:r>
              <a:rPr lang="en-US" sz="2400" dirty="0"/>
              <a:t>. </a:t>
            </a:r>
            <a:endParaRPr lang="id-ID" sz="2400" dirty="0"/>
          </a:p>
        </p:txBody>
      </p:sp>
    </p:spTree>
    <p:extLst>
      <p:ext uri="{BB962C8B-B14F-4D97-AF65-F5344CB8AC3E}">
        <p14:creationId xmlns:p14="http://schemas.microsoft.com/office/powerpoint/2010/main" val="1052562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ashVert">
          <a:fgClr>
            <a:schemeClr val="accent1">
              <a:lumMod val="40000"/>
              <a:lumOff val="60000"/>
            </a:schemeClr>
          </a:fgClr>
          <a:bgClr>
            <a:schemeClr val="accent2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1398" y="476672"/>
            <a:ext cx="87849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latin typeface="Algerian" pitchFamily="82" charset="0"/>
              </a:rPr>
              <a:t>Berikut</a:t>
            </a:r>
            <a:r>
              <a:rPr lang="en-US" sz="2800" dirty="0">
                <a:latin typeface="Algerian" pitchFamily="82" charset="0"/>
              </a:rPr>
              <a:t> </a:t>
            </a:r>
            <a:r>
              <a:rPr lang="en-US" sz="2800" dirty="0" err="1">
                <a:latin typeface="Algerian" pitchFamily="82" charset="0"/>
              </a:rPr>
              <a:t>ini</a:t>
            </a:r>
            <a:r>
              <a:rPr lang="en-US" sz="2800" dirty="0">
                <a:latin typeface="Algerian" pitchFamily="82" charset="0"/>
              </a:rPr>
              <a:t> </a:t>
            </a:r>
            <a:r>
              <a:rPr lang="en-US" sz="2800" dirty="0" err="1">
                <a:latin typeface="Algerian" pitchFamily="82" charset="0"/>
              </a:rPr>
              <a:t>adalah</a:t>
            </a:r>
            <a:r>
              <a:rPr lang="en-US" sz="2800" dirty="0">
                <a:latin typeface="Algerian" pitchFamily="82" charset="0"/>
              </a:rPr>
              <a:t> </a:t>
            </a:r>
            <a:r>
              <a:rPr lang="en-US" sz="2800" dirty="0" err="1">
                <a:latin typeface="Algerian" pitchFamily="82" charset="0"/>
              </a:rPr>
              <a:t>perkembangan</a:t>
            </a:r>
            <a:r>
              <a:rPr lang="en-US" sz="2800" dirty="0">
                <a:latin typeface="Algerian" pitchFamily="82" charset="0"/>
              </a:rPr>
              <a:t> </a:t>
            </a:r>
            <a:r>
              <a:rPr lang="en-US" sz="2800" dirty="0" err="1">
                <a:latin typeface="Algerian" pitchFamily="82" charset="0"/>
              </a:rPr>
              <a:t>fisiologis</a:t>
            </a:r>
            <a:r>
              <a:rPr lang="en-US" sz="2800" dirty="0">
                <a:latin typeface="Algerian" pitchFamily="82" charset="0"/>
              </a:rPr>
              <a:t> </a:t>
            </a:r>
            <a:r>
              <a:rPr lang="en-US" sz="2800" dirty="0" err="1" smtClean="0">
                <a:latin typeface="Algerian" pitchFamily="82" charset="0"/>
              </a:rPr>
              <a:t>anak</a:t>
            </a:r>
            <a:r>
              <a:rPr lang="id-ID" sz="2800" dirty="0" smtClean="0">
                <a:latin typeface="Algerian" pitchFamily="82" charset="0"/>
              </a:rPr>
              <a:t> :</a:t>
            </a:r>
            <a:endParaRPr lang="id-ID" sz="2800" dirty="0">
              <a:latin typeface="Algerian" pitchFamily="8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1398" y="1916832"/>
            <a:ext cx="878497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sz="2000" dirty="0" err="1"/>
              <a:t>Otot</a:t>
            </a:r>
            <a:r>
              <a:rPr lang="en-US" sz="2000" dirty="0"/>
              <a:t> </a:t>
            </a:r>
            <a:r>
              <a:rPr lang="en-US" sz="2000" dirty="0" err="1"/>
              <a:t>sebagai</a:t>
            </a:r>
            <a:r>
              <a:rPr lang="en-US" sz="2000" dirty="0"/>
              <a:t> </a:t>
            </a:r>
            <a:r>
              <a:rPr lang="en-US" sz="2000" dirty="0" err="1"/>
              <a:t>pengontrol</a:t>
            </a:r>
            <a:r>
              <a:rPr lang="en-US" sz="2000" dirty="0"/>
              <a:t> </a:t>
            </a:r>
            <a:r>
              <a:rPr lang="en-US" sz="2000" dirty="0" err="1"/>
              <a:t>motorik</a:t>
            </a:r>
            <a:r>
              <a:rPr lang="en-US" sz="2000" dirty="0"/>
              <a:t> </a:t>
            </a:r>
            <a:r>
              <a:rPr lang="en-US" sz="2000" dirty="0" err="1"/>
              <a:t>proporsi</a:t>
            </a:r>
            <a:r>
              <a:rPr lang="en-US" sz="2000" dirty="0"/>
              <a:t> </a:t>
            </a:r>
            <a:r>
              <a:rPr lang="en-US" sz="2000" dirty="0" err="1"/>
              <a:t>bobotnya</a:t>
            </a:r>
            <a:r>
              <a:rPr lang="en-US" sz="2000" dirty="0"/>
              <a:t> 1 : 5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dirty="0" err="1"/>
              <a:t>masa</a:t>
            </a:r>
            <a:r>
              <a:rPr lang="en-US" sz="2000" dirty="0"/>
              <a:t> </a:t>
            </a:r>
            <a:r>
              <a:rPr lang="en-US" sz="2000" dirty="0" err="1"/>
              <a:t>bayi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kanak-kanak</a:t>
            </a:r>
            <a:r>
              <a:rPr lang="en-US" sz="2000" dirty="0"/>
              <a:t> </a:t>
            </a:r>
            <a:r>
              <a:rPr lang="en-US" sz="2000" dirty="0" err="1"/>
              <a:t>menjadi</a:t>
            </a:r>
            <a:r>
              <a:rPr lang="en-US" sz="2000" dirty="0"/>
              <a:t> 1 : </a:t>
            </a:r>
            <a:r>
              <a:rPr lang="en-US" sz="2000" dirty="0" smtClean="0"/>
              <a:t>3.</a:t>
            </a:r>
            <a:endParaRPr lang="id-ID" sz="2000" dirty="0" smtClean="0"/>
          </a:p>
          <a:p>
            <a:pPr marL="342900" lvl="0" indent="-342900">
              <a:buFont typeface="+mj-lt"/>
              <a:buAutoNum type="arabicPeriod"/>
            </a:pPr>
            <a:endParaRPr lang="id-ID" sz="2000" dirty="0" smtClean="0"/>
          </a:p>
          <a:p>
            <a:pPr marL="342900" lvl="0" indent="-342900">
              <a:buFont typeface="+mj-lt"/>
              <a:buAutoNum type="arabicPeriod"/>
            </a:pPr>
            <a:r>
              <a:rPr lang="en-US" sz="2000" dirty="0" err="1" smtClean="0"/>
              <a:t>Frekuensi</a:t>
            </a:r>
            <a:r>
              <a:rPr lang="en-US" sz="2000" dirty="0" smtClean="0"/>
              <a:t> </a:t>
            </a:r>
            <a:r>
              <a:rPr lang="en-US" sz="2000" dirty="0" err="1"/>
              <a:t>denyut</a:t>
            </a:r>
            <a:r>
              <a:rPr lang="en-US" sz="2000" dirty="0"/>
              <a:t> </a:t>
            </a:r>
            <a:r>
              <a:rPr lang="en-US" sz="2000" dirty="0" err="1"/>
              <a:t>jantung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dirty="0" err="1"/>
              <a:t>masa</a:t>
            </a:r>
            <a:r>
              <a:rPr lang="en-US" sz="2000" dirty="0"/>
              <a:t> </a:t>
            </a:r>
            <a:r>
              <a:rPr lang="en-US" sz="2000" dirty="0" err="1"/>
              <a:t>bayi</a:t>
            </a:r>
            <a:r>
              <a:rPr lang="en-US" sz="2000" dirty="0"/>
              <a:t> </a:t>
            </a:r>
            <a:r>
              <a:rPr lang="en-US" sz="2000" dirty="0" err="1"/>
              <a:t>sekitar</a:t>
            </a:r>
            <a:r>
              <a:rPr lang="en-US" sz="2000" dirty="0"/>
              <a:t> 140 per </a:t>
            </a:r>
            <a:r>
              <a:rPr lang="en-US" sz="2000" dirty="0" err="1"/>
              <a:t>menit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meningkatnya</a:t>
            </a:r>
            <a:r>
              <a:rPr lang="en-US" sz="2000" dirty="0"/>
              <a:t> </a:t>
            </a:r>
            <a:r>
              <a:rPr lang="en-US" sz="2000" dirty="0" err="1"/>
              <a:t>usia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berkurang</a:t>
            </a:r>
            <a:r>
              <a:rPr lang="en-US" sz="2000" dirty="0"/>
              <a:t> </a:t>
            </a:r>
            <a:r>
              <a:rPr lang="en-US" sz="2000" dirty="0" err="1"/>
              <a:t>sampai</a:t>
            </a:r>
            <a:r>
              <a:rPr lang="en-US" sz="2000" dirty="0"/>
              <a:t> 62-63 </a:t>
            </a:r>
            <a:r>
              <a:rPr lang="en-US" sz="2000" dirty="0" err="1"/>
              <a:t>meskipun</a:t>
            </a:r>
            <a:r>
              <a:rPr lang="en-US" sz="2000" dirty="0"/>
              <a:t> </a:t>
            </a:r>
            <a:r>
              <a:rPr lang="en-US" sz="2000" dirty="0" err="1"/>
              <a:t>normalnya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orang </a:t>
            </a:r>
            <a:r>
              <a:rPr lang="en-US" sz="2000" dirty="0" err="1"/>
              <a:t>dewasa</a:t>
            </a:r>
            <a:r>
              <a:rPr lang="en-US" sz="2000" dirty="0"/>
              <a:t> </a:t>
            </a:r>
            <a:r>
              <a:rPr lang="en-US" sz="2000" dirty="0" err="1"/>
              <a:t>sekitar</a:t>
            </a:r>
            <a:r>
              <a:rPr lang="en-US" sz="2000" dirty="0"/>
              <a:t> </a:t>
            </a:r>
            <a:r>
              <a:rPr lang="en-US" sz="2000" dirty="0" smtClean="0"/>
              <a:t>72.</a:t>
            </a:r>
            <a:endParaRPr lang="id-ID" sz="2000" dirty="0" smtClean="0"/>
          </a:p>
          <a:p>
            <a:pPr marL="342900" lvl="0" indent="-342900">
              <a:buFont typeface="+mj-lt"/>
              <a:buAutoNum type="arabicPeriod"/>
            </a:pPr>
            <a:endParaRPr lang="id-ID" sz="2000" dirty="0" smtClean="0"/>
          </a:p>
          <a:p>
            <a:pPr marL="342900" lvl="0" indent="-342900">
              <a:buFont typeface="+mj-lt"/>
              <a:buAutoNum type="arabicPeriod"/>
            </a:pPr>
            <a:r>
              <a:rPr lang="en-US" sz="2000" dirty="0" err="1" smtClean="0"/>
              <a:t>Persentase</a:t>
            </a:r>
            <a:r>
              <a:rPr lang="en-US" sz="2000" dirty="0" smtClean="0"/>
              <a:t> </a:t>
            </a:r>
            <a:r>
              <a:rPr lang="en-US" sz="2000" dirty="0" err="1"/>
              <a:t>tingkat</a:t>
            </a:r>
            <a:r>
              <a:rPr lang="en-US" sz="2000" dirty="0"/>
              <a:t> </a:t>
            </a:r>
            <a:r>
              <a:rPr lang="en-US" sz="2000" dirty="0" err="1"/>
              <a:t>kesempurnaan</a:t>
            </a:r>
            <a:r>
              <a:rPr lang="en-US" sz="2000" dirty="0"/>
              <a:t> </a:t>
            </a:r>
            <a:r>
              <a:rPr lang="en-US" sz="2000" dirty="0" err="1"/>
              <a:t>perkembangan</a:t>
            </a:r>
            <a:r>
              <a:rPr lang="en-US" sz="2000" dirty="0"/>
              <a:t> </a:t>
            </a:r>
            <a:r>
              <a:rPr lang="en-US" sz="2000" dirty="0" err="1"/>
              <a:t>secara</a:t>
            </a:r>
            <a:r>
              <a:rPr lang="en-US" sz="2000" dirty="0"/>
              <a:t> </a:t>
            </a:r>
            <a:r>
              <a:rPr lang="en-US" sz="2000" dirty="0" err="1"/>
              <a:t>fungsional</a:t>
            </a:r>
            <a:r>
              <a:rPr lang="en-US" sz="2000" dirty="0"/>
              <a:t>, </a:t>
            </a:r>
            <a:r>
              <a:rPr lang="en-US" sz="2000" dirty="0" err="1"/>
              <a:t>dari</a:t>
            </a:r>
            <a:r>
              <a:rPr lang="en-US" sz="2000" dirty="0"/>
              <a:t> Cortex (</a:t>
            </a:r>
            <a:r>
              <a:rPr lang="en-US" sz="2000" dirty="0" err="1"/>
              <a:t>bagian</a:t>
            </a:r>
            <a:r>
              <a:rPr lang="en-US" sz="2000" dirty="0"/>
              <a:t> </a:t>
            </a:r>
            <a:r>
              <a:rPr lang="en-US" sz="2000" dirty="0" err="1"/>
              <a:t>otak</a:t>
            </a:r>
            <a:r>
              <a:rPr lang="en-US" sz="2000" dirty="0"/>
              <a:t>) </a:t>
            </a:r>
            <a:r>
              <a:rPr lang="en-US" sz="2000" dirty="0" err="1"/>
              <a:t>sebagai</a:t>
            </a:r>
            <a:r>
              <a:rPr lang="en-US" sz="2000" dirty="0"/>
              <a:t> </a:t>
            </a:r>
            <a:r>
              <a:rPr lang="en-US" sz="2000" dirty="0" err="1"/>
              <a:t>pusat</a:t>
            </a:r>
            <a:r>
              <a:rPr lang="en-US" sz="2000" dirty="0"/>
              <a:t> </a:t>
            </a:r>
            <a:r>
              <a:rPr lang="en-US" sz="2000" dirty="0" err="1"/>
              <a:t>susunan</a:t>
            </a:r>
            <a:r>
              <a:rPr lang="en-US" sz="2000" dirty="0"/>
              <a:t> </a:t>
            </a:r>
            <a:r>
              <a:rPr lang="en-US" sz="2000" dirty="0" err="1"/>
              <a:t>saraf</a:t>
            </a:r>
            <a:r>
              <a:rPr lang="en-US" sz="2000" dirty="0"/>
              <a:t> </a:t>
            </a:r>
            <a:r>
              <a:rPr lang="en-US" sz="2000" dirty="0" err="1"/>
              <a:t>pusat</a:t>
            </a:r>
            <a:r>
              <a:rPr lang="en-US" sz="2000" dirty="0"/>
              <a:t> yang </a:t>
            </a:r>
            <a:r>
              <a:rPr lang="en-US" sz="2000" dirty="0" err="1"/>
              <a:t>mempunyai</a:t>
            </a:r>
            <a:r>
              <a:rPr lang="en-US" sz="2000" dirty="0"/>
              <a:t> </a:t>
            </a:r>
            <a:r>
              <a:rPr lang="en-US" sz="2000" dirty="0" err="1"/>
              <a:t>fungsi</a:t>
            </a:r>
            <a:r>
              <a:rPr lang="en-US" sz="2000" dirty="0"/>
              <a:t> </a:t>
            </a:r>
            <a:r>
              <a:rPr lang="en-US" sz="2000" dirty="0" err="1"/>
              <a:t>pengontrol</a:t>
            </a:r>
            <a:r>
              <a:rPr lang="en-US" sz="2000" dirty="0"/>
              <a:t> </a:t>
            </a:r>
            <a:r>
              <a:rPr lang="en-US" sz="2000" dirty="0" err="1"/>
              <a:t>kegiatan</a:t>
            </a:r>
            <a:r>
              <a:rPr lang="en-US" sz="2000" dirty="0"/>
              <a:t> </a:t>
            </a:r>
            <a:r>
              <a:rPr lang="en-US" sz="2000" dirty="0" err="1"/>
              <a:t>organisme</a:t>
            </a:r>
            <a:r>
              <a:rPr lang="en-US" sz="2000" dirty="0"/>
              <a:t>: </a:t>
            </a:r>
            <a:r>
              <a:rPr lang="en-US" sz="2000" dirty="0" err="1"/>
              <a:t>infragranular</a:t>
            </a:r>
            <a:r>
              <a:rPr lang="en-US" sz="2000" dirty="0"/>
              <a:t> (</a:t>
            </a:r>
            <a:r>
              <a:rPr lang="en-US" sz="2000" dirty="0" err="1"/>
              <a:t>pengontrol</a:t>
            </a:r>
            <a:r>
              <a:rPr lang="en-US" sz="2000" dirty="0"/>
              <a:t> reflex) </a:t>
            </a:r>
            <a:r>
              <a:rPr lang="en-US" sz="2000" dirty="0" err="1"/>
              <a:t>mencapai</a:t>
            </a:r>
            <a:r>
              <a:rPr lang="en-US" sz="2000" dirty="0"/>
              <a:t> 80% ;granular  (</a:t>
            </a:r>
            <a:r>
              <a:rPr lang="en-US" sz="2000" dirty="0" err="1"/>
              <a:t>pengontrol</a:t>
            </a:r>
            <a:r>
              <a:rPr lang="en-US" sz="2000" dirty="0"/>
              <a:t> </a:t>
            </a:r>
            <a:r>
              <a:rPr lang="en-US" sz="2000" dirty="0" err="1"/>
              <a:t>penginderaan</a:t>
            </a:r>
            <a:r>
              <a:rPr lang="en-US" sz="2000" dirty="0"/>
              <a:t>) </a:t>
            </a:r>
            <a:r>
              <a:rPr lang="en-US" sz="2000" dirty="0" err="1"/>
              <a:t>mencapai</a:t>
            </a:r>
            <a:r>
              <a:rPr lang="en-US" sz="2000" dirty="0"/>
              <a:t> 75 %, </a:t>
            </a:r>
            <a:r>
              <a:rPr lang="en-US" sz="2000" dirty="0" err="1"/>
              <a:t>supragranular</a:t>
            </a:r>
            <a:r>
              <a:rPr lang="en-US" sz="2000" dirty="0"/>
              <a:t> (</a:t>
            </a:r>
            <a:r>
              <a:rPr lang="en-US" sz="2000" dirty="0" err="1"/>
              <a:t>erat</a:t>
            </a:r>
            <a:r>
              <a:rPr lang="en-US" sz="2000" dirty="0"/>
              <a:t> </a:t>
            </a:r>
            <a:r>
              <a:rPr lang="en-US" sz="2000" dirty="0" err="1"/>
              <a:t>hubungannya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intelegensi</a:t>
            </a:r>
            <a:r>
              <a:rPr lang="en-US" sz="2000" dirty="0"/>
              <a:t>) </a:t>
            </a:r>
            <a:r>
              <a:rPr lang="en-US" sz="2000" dirty="0" err="1"/>
              <a:t>baru</a:t>
            </a:r>
            <a:r>
              <a:rPr lang="en-US" sz="2000" dirty="0"/>
              <a:t> 50</a:t>
            </a:r>
            <a:r>
              <a:rPr lang="en-US" sz="2000" dirty="0" smtClean="0"/>
              <a:t>%.</a:t>
            </a:r>
            <a:endParaRPr lang="id-ID" sz="2000" dirty="0" smtClean="0"/>
          </a:p>
          <a:p>
            <a:pPr marL="342900" lvl="0" indent="-342900">
              <a:buFont typeface="+mj-lt"/>
              <a:buAutoNum type="arabicPeriod"/>
            </a:pPr>
            <a:endParaRPr lang="id-ID" sz="2000" dirty="0" smtClean="0"/>
          </a:p>
          <a:p>
            <a:pPr marL="342900" lvl="0" indent="-342900">
              <a:buFont typeface="+mj-lt"/>
              <a:buAutoNum type="arabicPeriod"/>
            </a:pPr>
            <a:r>
              <a:rPr lang="en-US" sz="2000" dirty="0" err="1" smtClean="0"/>
              <a:t>Keaktifan</a:t>
            </a:r>
            <a:r>
              <a:rPr lang="en-US" sz="2000" dirty="0" smtClean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tingkat</a:t>
            </a:r>
            <a:r>
              <a:rPr lang="en-US" sz="2000" dirty="0"/>
              <a:t> </a:t>
            </a:r>
            <a:r>
              <a:rPr lang="en-US" sz="2000" dirty="0" err="1"/>
              <a:t>kematangan</a:t>
            </a:r>
            <a:r>
              <a:rPr lang="en-US" sz="2000" dirty="0"/>
              <a:t> </a:t>
            </a:r>
            <a:r>
              <a:rPr lang="en-US" sz="2000" dirty="0" err="1"/>
              <a:t>sekresi</a:t>
            </a:r>
            <a:r>
              <a:rPr lang="en-US" sz="2000" dirty="0"/>
              <a:t> </a:t>
            </a:r>
            <a:r>
              <a:rPr lang="en-US" sz="2000" dirty="0" err="1"/>
              <a:t>tubuh</a:t>
            </a:r>
            <a:r>
              <a:rPr lang="en-US" sz="2000" dirty="0"/>
              <a:t> yang </a:t>
            </a:r>
            <a:r>
              <a:rPr lang="en-US" sz="2000" dirty="0" err="1"/>
              <a:t>berupa</a:t>
            </a:r>
            <a:r>
              <a:rPr lang="en-US" sz="2000" dirty="0"/>
              <a:t>: lymphatic (</a:t>
            </a:r>
            <a:r>
              <a:rPr lang="en-US" sz="2000" dirty="0" err="1"/>
              <a:t>pembasmi</a:t>
            </a:r>
            <a:r>
              <a:rPr lang="en-US" sz="2000" dirty="0"/>
              <a:t> bacteria, </a:t>
            </a:r>
            <a:r>
              <a:rPr lang="en-US" sz="2000" dirty="0" err="1"/>
              <a:t>dll</a:t>
            </a:r>
            <a:r>
              <a:rPr lang="en-US" sz="2000" dirty="0"/>
              <a:t>.) </a:t>
            </a:r>
            <a:r>
              <a:rPr lang="en-US" sz="2000" dirty="0" err="1"/>
              <a:t>aktif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berkembang</a:t>
            </a:r>
            <a:r>
              <a:rPr lang="en-US" sz="2000" dirty="0"/>
              <a:t> </a:t>
            </a:r>
            <a:r>
              <a:rPr lang="en-US" sz="2000" dirty="0" err="1"/>
              <a:t>pesat</a:t>
            </a:r>
            <a:r>
              <a:rPr lang="en-US" sz="2000" dirty="0"/>
              <a:t> </a:t>
            </a:r>
            <a:r>
              <a:rPr lang="en-US" sz="2000" dirty="0" err="1"/>
              <a:t>sampai</a:t>
            </a:r>
            <a:r>
              <a:rPr lang="en-US" sz="2000" dirty="0"/>
              <a:t> </a:t>
            </a:r>
            <a:r>
              <a:rPr lang="en-US" sz="2000" dirty="0" err="1"/>
              <a:t>usia</a:t>
            </a:r>
            <a:r>
              <a:rPr lang="en-US" sz="2000" dirty="0"/>
              <a:t> 12 </a:t>
            </a:r>
            <a:r>
              <a:rPr lang="en-US" sz="2000" dirty="0" err="1"/>
              <a:t>tahun</a:t>
            </a:r>
            <a:r>
              <a:rPr lang="en-US" sz="2000" dirty="0"/>
              <a:t>.</a:t>
            </a:r>
            <a:endParaRPr lang="id-ID" sz="2000" dirty="0"/>
          </a:p>
        </p:txBody>
      </p:sp>
    </p:spTree>
    <p:extLst>
      <p:ext uri="{BB962C8B-B14F-4D97-AF65-F5344CB8AC3E}">
        <p14:creationId xmlns:p14="http://schemas.microsoft.com/office/powerpoint/2010/main" val="2708871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9512" y="116632"/>
            <a:ext cx="87129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d-ID" sz="4800" dirty="0" smtClean="0">
                <a:latin typeface="Algerian" pitchFamily="82" charset="0"/>
              </a:rPr>
              <a:t>PERKEMBANGAN FISIK DAN MOTORIK ANAK</a:t>
            </a:r>
            <a:endParaRPr lang="id-ID" sz="4800" dirty="0">
              <a:latin typeface="Algerian" pitchFamily="8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9512" y="2708920"/>
            <a:ext cx="87129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400" dirty="0" smtClean="0"/>
              <a:t>	</a:t>
            </a:r>
            <a:r>
              <a:rPr lang="en-US" sz="2400" dirty="0" err="1" smtClean="0"/>
              <a:t>Perkembangan</a:t>
            </a:r>
            <a:r>
              <a:rPr lang="en-US" sz="2400" dirty="0" smtClean="0"/>
              <a:t> </a:t>
            </a:r>
            <a:r>
              <a:rPr lang="en-US" sz="2400" dirty="0" err="1"/>
              <a:t>fisik</a:t>
            </a:r>
            <a:r>
              <a:rPr lang="en-US" sz="2400" dirty="0"/>
              <a:t> </a:t>
            </a:r>
            <a:r>
              <a:rPr lang="en-US" sz="2400" dirty="0" err="1"/>
              <a:t>berlangsung</a:t>
            </a:r>
            <a:r>
              <a:rPr lang="en-US" sz="2400" dirty="0"/>
              <a:t> </a:t>
            </a:r>
            <a:r>
              <a:rPr lang="en-US" sz="2400" dirty="0" err="1"/>
              <a:t>mengikuti</a:t>
            </a:r>
            <a:r>
              <a:rPr lang="en-US" sz="2400" dirty="0"/>
              <a:t> </a:t>
            </a:r>
            <a:r>
              <a:rPr lang="en-US" sz="2400" dirty="0" err="1"/>
              <a:t>prinsip-prinsip</a:t>
            </a:r>
            <a:r>
              <a:rPr lang="en-US" sz="2400" dirty="0"/>
              <a:t> </a:t>
            </a:r>
            <a:r>
              <a:rPr lang="en-US" sz="2400" dirty="0" err="1"/>
              <a:t>cepalocaudal</a:t>
            </a:r>
            <a:r>
              <a:rPr lang="en-US" sz="2400" dirty="0"/>
              <a:t> (</a:t>
            </a:r>
            <a:r>
              <a:rPr lang="en-US" sz="2400" dirty="0" err="1"/>
              <a:t>mulai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bagian</a:t>
            </a:r>
            <a:r>
              <a:rPr lang="en-US" sz="2400" dirty="0"/>
              <a:t> </a:t>
            </a:r>
            <a:r>
              <a:rPr lang="en-US" sz="2400" dirty="0" err="1"/>
              <a:t>kepala</a:t>
            </a:r>
            <a:r>
              <a:rPr lang="en-US" sz="2400" dirty="0"/>
              <a:t> </a:t>
            </a:r>
            <a:r>
              <a:rPr lang="en-US" sz="2400" dirty="0" err="1"/>
              <a:t>menuju</a:t>
            </a:r>
            <a:r>
              <a:rPr lang="en-US" sz="2400" dirty="0"/>
              <a:t> </a:t>
            </a:r>
            <a:r>
              <a:rPr lang="en-US" sz="2400" dirty="0" err="1"/>
              <a:t>ekor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kaki)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proximodistal</a:t>
            </a:r>
            <a:r>
              <a:rPr lang="en-US" sz="2400" dirty="0"/>
              <a:t> (</a:t>
            </a:r>
            <a:r>
              <a:rPr lang="en-US" sz="2400" dirty="0" err="1"/>
              <a:t>mulai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bagian</a:t>
            </a:r>
            <a:r>
              <a:rPr lang="en-US" sz="2400" dirty="0"/>
              <a:t> </a:t>
            </a:r>
            <a:r>
              <a:rPr lang="en-US" sz="2400" dirty="0" err="1"/>
              <a:t>tengah</a:t>
            </a:r>
            <a:r>
              <a:rPr lang="en-US" sz="2400" dirty="0"/>
              <a:t> </a:t>
            </a:r>
            <a:r>
              <a:rPr lang="en-US" sz="2400" dirty="0" err="1"/>
              <a:t>ke</a:t>
            </a:r>
            <a:r>
              <a:rPr lang="en-US" sz="2400" dirty="0"/>
              <a:t> </a:t>
            </a:r>
            <a:r>
              <a:rPr lang="en-US" sz="2400" dirty="0" err="1"/>
              <a:t>tepi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tangan</a:t>
            </a:r>
            <a:r>
              <a:rPr lang="en-US" sz="2400" dirty="0"/>
              <a:t>. </a:t>
            </a:r>
            <a:r>
              <a:rPr lang="en-US" sz="2400" dirty="0" err="1"/>
              <a:t>Laju</a:t>
            </a:r>
            <a:r>
              <a:rPr lang="en-US" sz="2400" dirty="0"/>
              <a:t> </a:t>
            </a:r>
            <a:r>
              <a:rPr lang="en-US" sz="2400" dirty="0" err="1"/>
              <a:t>perkembangan</a:t>
            </a:r>
            <a:r>
              <a:rPr lang="en-US" sz="2400" dirty="0"/>
              <a:t> </a:t>
            </a:r>
            <a:r>
              <a:rPr lang="en-US" sz="2400" dirty="0" err="1"/>
              <a:t>berjalan</a:t>
            </a:r>
            <a:r>
              <a:rPr lang="en-US" sz="2400" dirty="0"/>
              <a:t> </a:t>
            </a:r>
            <a:r>
              <a:rPr lang="en-US" sz="2400" dirty="0" err="1"/>
              <a:t>secara</a:t>
            </a:r>
            <a:r>
              <a:rPr lang="en-US" sz="2400" dirty="0"/>
              <a:t> </a:t>
            </a:r>
            <a:r>
              <a:rPr lang="en-US" sz="2400" dirty="0" err="1"/>
              <a:t>berirama</a:t>
            </a:r>
            <a:r>
              <a:rPr lang="en-US" sz="2400" dirty="0"/>
              <a:t>. </a:t>
            </a:r>
            <a:endParaRPr lang="id-ID" sz="2400" dirty="0"/>
          </a:p>
        </p:txBody>
      </p:sp>
      <p:sp>
        <p:nvSpPr>
          <p:cNvPr id="4" name="Rectangle 3"/>
          <p:cNvSpPr/>
          <p:nvPr/>
        </p:nvSpPr>
        <p:spPr>
          <a:xfrm>
            <a:off x="180222" y="4725144"/>
            <a:ext cx="871225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400" dirty="0" smtClean="0"/>
              <a:t>	</a:t>
            </a:r>
            <a:r>
              <a:rPr lang="en-US" sz="2400" dirty="0" err="1" smtClean="0"/>
              <a:t>Lonree</a:t>
            </a:r>
            <a:r>
              <a:rPr lang="en-US" sz="2400" dirty="0" smtClean="0"/>
              <a:t> </a:t>
            </a:r>
            <a:r>
              <a:rPr lang="en-US" sz="2400" dirty="0"/>
              <a:t>(1970 : 75) </a:t>
            </a:r>
            <a:r>
              <a:rPr lang="en-US" sz="2400" dirty="0" err="1"/>
              <a:t>menyatakan</a:t>
            </a:r>
            <a:r>
              <a:rPr lang="en-US" sz="2400" dirty="0"/>
              <a:t> </a:t>
            </a:r>
            <a:r>
              <a:rPr lang="en-US" sz="2400" dirty="0" err="1"/>
              <a:t>bahwa</a:t>
            </a:r>
            <a:r>
              <a:rPr lang="en-US" sz="2400" dirty="0"/>
              <a:t> </a:t>
            </a:r>
            <a:r>
              <a:rPr lang="en-US" sz="2400" dirty="0" err="1"/>
              <a:t>ada</a:t>
            </a:r>
            <a:r>
              <a:rPr lang="en-US" sz="2400" dirty="0"/>
              <a:t> </a:t>
            </a:r>
            <a:r>
              <a:rPr lang="en-US" sz="2400" dirty="0" err="1"/>
              <a:t>dua</a:t>
            </a:r>
            <a:r>
              <a:rPr lang="en-US" sz="2400" dirty="0"/>
              <a:t> </a:t>
            </a:r>
            <a:r>
              <a:rPr lang="en-US" sz="2400" dirty="0" err="1"/>
              <a:t>macam</a:t>
            </a:r>
            <a:r>
              <a:rPr lang="en-US" sz="2400" dirty="0"/>
              <a:t> </a:t>
            </a:r>
            <a:r>
              <a:rPr lang="en-US" sz="2400" dirty="0" err="1"/>
              <a:t>perilaku</a:t>
            </a:r>
            <a:r>
              <a:rPr lang="en-US" sz="2400" dirty="0"/>
              <a:t> </a:t>
            </a:r>
            <a:r>
              <a:rPr lang="en-US" sz="2400" dirty="0" err="1"/>
              <a:t>psikomotorik</a:t>
            </a:r>
            <a:r>
              <a:rPr lang="en-US" sz="2400" dirty="0"/>
              <a:t> </a:t>
            </a:r>
            <a:r>
              <a:rPr lang="en-US" sz="2400" dirty="0" err="1"/>
              <a:t>utama</a:t>
            </a:r>
            <a:r>
              <a:rPr lang="en-US" sz="2400" dirty="0"/>
              <a:t> yang </a:t>
            </a:r>
            <a:r>
              <a:rPr lang="en-US" sz="2400" dirty="0" err="1"/>
              <a:t>bersifat</a:t>
            </a:r>
            <a:r>
              <a:rPr lang="en-US" sz="2400" dirty="0"/>
              <a:t> universal </a:t>
            </a:r>
            <a:r>
              <a:rPr lang="en-US" sz="2400" dirty="0" err="1"/>
              <a:t>harus</a:t>
            </a:r>
            <a:r>
              <a:rPr lang="en-US" sz="2400" dirty="0"/>
              <a:t> </a:t>
            </a:r>
            <a:r>
              <a:rPr lang="en-US" sz="2400" dirty="0" err="1"/>
              <a:t>dikuasai</a:t>
            </a:r>
            <a:r>
              <a:rPr lang="en-US" sz="2400" dirty="0"/>
              <a:t> </a:t>
            </a:r>
            <a:r>
              <a:rPr lang="en-US" sz="2400" dirty="0" err="1"/>
              <a:t>oleh</a:t>
            </a:r>
            <a:r>
              <a:rPr lang="en-US" sz="2400" dirty="0"/>
              <a:t> </a:t>
            </a:r>
            <a:r>
              <a:rPr lang="en-US" sz="2400" dirty="0" err="1"/>
              <a:t>setiap</a:t>
            </a:r>
            <a:r>
              <a:rPr lang="en-US" sz="2400" dirty="0"/>
              <a:t> </a:t>
            </a:r>
            <a:r>
              <a:rPr lang="en-US" sz="2400" dirty="0" err="1"/>
              <a:t>individu</a:t>
            </a:r>
            <a:r>
              <a:rPr lang="en-US" sz="2400" dirty="0"/>
              <a:t> </a:t>
            </a:r>
            <a:r>
              <a:rPr lang="en-US" sz="2400" dirty="0" err="1"/>
              <a:t>pada</a:t>
            </a:r>
            <a:r>
              <a:rPr lang="en-US" sz="2400" dirty="0"/>
              <a:t> </a:t>
            </a:r>
            <a:r>
              <a:rPr lang="en-US" sz="2400" dirty="0" err="1"/>
              <a:t>masa</a:t>
            </a:r>
            <a:r>
              <a:rPr lang="en-US" sz="2400" dirty="0"/>
              <a:t> </a:t>
            </a:r>
            <a:r>
              <a:rPr lang="en-US" sz="2400" dirty="0" err="1"/>
              <a:t>bayi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awal</a:t>
            </a:r>
            <a:r>
              <a:rPr lang="en-US" sz="2400" dirty="0"/>
              <a:t> </a:t>
            </a:r>
            <a:r>
              <a:rPr lang="en-US" sz="2400" dirty="0" err="1"/>
              <a:t>masa</a:t>
            </a:r>
            <a:r>
              <a:rPr lang="en-US" sz="2400" dirty="0"/>
              <a:t> </a:t>
            </a:r>
            <a:r>
              <a:rPr lang="en-US" sz="2400" dirty="0" err="1"/>
              <a:t>kanak-kanaknya</a:t>
            </a:r>
            <a:r>
              <a:rPr lang="en-US" sz="2400" dirty="0"/>
              <a:t>, </a:t>
            </a:r>
            <a:r>
              <a:rPr lang="en-US" sz="2400" dirty="0" err="1"/>
              <a:t>ialah</a:t>
            </a:r>
            <a:r>
              <a:rPr lang="en-US" sz="2400" dirty="0"/>
              <a:t> : </a:t>
            </a:r>
            <a:r>
              <a:rPr lang="en-US" sz="2400" dirty="0" err="1"/>
              <a:t>berjalan</a:t>
            </a:r>
            <a:r>
              <a:rPr lang="en-US" sz="2400" dirty="0"/>
              <a:t> (</a:t>
            </a:r>
            <a:r>
              <a:rPr lang="en-US" sz="2400" dirty="0" err="1"/>
              <a:t>walkin</a:t>
            </a:r>
            <a:r>
              <a:rPr lang="en-US" sz="2400" dirty="0"/>
              <a:t>)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memegang</a:t>
            </a:r>
            <a:r>
              <a:rPr lang="en-US" sz="2400" dirty="0"/>
              <a:t> </a:t>
            </a:r>
            <a:r>
              <a:rPr lang="en-US" sz="2400" dirty="0" err="1"/>
              <a:t>benda</a:t>
            </a:r>
            <a:r>
              <a:rPr lang="en-US" sz="2400" dirty="0"/>
              <a:t> (</a:t>
            </a:r>
            <a:r>
              <a:rPr lang="en-US" sz="2400" dirty="0" err="1"/>
              <a:t>prehension</a:t>
            </a:r>
            <a:r>
              <a:rPr lang="en-US" sz="2400" dirty="0"/>
              <a:t>). </a:t>
            </a:r>
            <a:endParaRPr lang="id-ID" sz="2400" dirty="0"/>
          </a:p>
        </p:txBody>
      </p:sp>
    </p:spTree>
    <p:extLst>
      <p:ext uri="{BB962C8B-B14F-4D97-AF65-F5344CB8AC3E}">
        <p14:creationId xmlns:p14="http://schemas.microsoft.com/office/powerpoint/2010/main" val="455977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64999">
              <a:schemeClr val="accent6">
                <a:lumMod val="40000"/>
                <a:lumOff val="60000"/>
              </a:schemeClr>
            </a:gs>
            <a:gs pos="100000">
              <a:srgbClr val="D1C39F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7504" y="764704"/>
            <a:ext cx="895057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000" dirty="0" smtClean="0"/>
              <a:t>	</a:t>
            </a:r>
            <a:r>
              <a:rPr lang="en-US" sz="2400" dirty="0" err="1" smtClean="0"/>
              <a:t>Keterampilan</a:t>
            </a:r>
            <a:r>
              <a:rPr lang="en-US" sz="2400" dirty="0" smtClean="0"/>
              <a:t> </a:t>
            </a:r>
            <a:r>
              <a:rPr lang="en-US" sz="2400" dirty="0" err="1"/>
              <a:t>berjalan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memegang</a:t>
            </a:r>
            <a:r>
              <a:rPr lang="en-US" sz="2400" dirty="0"/>
              <a:t> </a:t>
            </a:r>
            <a:r>
              <a:rPr lang="en-US" sz="2400" dirty="0" err="1"/>
              <a:t>benda</a:t>
            </a:r>
            <a:r>
              <a:rPr lang="en-US" sz="2400" dirty="0"/>
              <a:t> </a:t>
            </a:r>
            <a:r>
              <a:rPr lang="en-US" sz="2400" dirty="0" err="1"/>
              <a:t>diawali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gerakan-gerakan</a:t>
            </a:r>
            <a:r>
              <a:rPr lang="en-US" sz="2400" dirty="0"/>
              <a:t> </a:t>
            </a:r>
            <a:r>
              <a:rPr lang="en-US" sz="2400" dirty="0" err="1"/>
              <a:t>psikomotor</a:t>
            </a:r>
            <a:r>
              <a:rPr lang="en-US" sz="2400" dirty="0"/>
              <a:t> </a:t>
            </a:r>
            <a:r>
              <a:rPr lang="en-US" sz="2400" dirty="0" err="1"/>
              <a:t>dasar</a:t>
            </a:r>
            <a:r>
              <a:rPr lang="en-US" sz="2400" dirty="0"/>
              <a:t> (loco-motion) yang </a:t>
            </a:r>
            <a:r>
              <a:rPr lang="en-US" sz="2400" dirty="0" err="1"/>
              <a:t>harus</a:t>
            </a:r>
            <a:r>
              <a:rPr lang="en-US" sz="2400" dirty="0"/>
              <a:t> </a:t>
            </a:r>
            <a:r>
              <a:rPr lang="en-US" sz="2400" dirty="0" err="1"/>
              <a:t>dikuasainya</a:t>
            </a:r>
            <a:r>
              <a:rPr lang="en-US" sz="2400" dirty="0"/>
              <a:t> </a:t>
            </a:r>
            <a:r>
              <a:rPr lang="en-US" sz="2400" dirty="0" err="1"/>
              <a:t>selama</a:t>
            </a:r>
            <a:r>
              <a:rPr lang="en-US" sz="2400" dirty="0"/>
              <a:t> </a:t>
            </a:r>
            <a:r>
              <a:rPr lang="en-US" sz="2400" dirty="0" err="1"/>
              <a:t>tahun</a:t>
            </a:r>
            <a:r>
              <a:rPr lang="en-US" sz="2400" dirty="0"/>
              <a:t> </a:t>
            </a:r>
            <a:r>
              <a:rPr lang="en-US" sz="2400" dirty="0" err="1"/>
              <a:t>pertama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kehidupannya</a:t>
            </a:r>
            <a:r>
              <a:rPr lang="en-US" sz="2400" dirty="0"/>
              <a:t>. </a:t>
            </a:r>
            <a:endParaRPr lang="id-ID" sz="2400" dirty="0" smtClean="0"/>
          </a:p>
          <a:p>
            <a:endParaRPr lang="id-ID" sz="2400" dirty="0" smtClean="0"/>
          </a:p>
          <a:p>
            <a:endParaRPr lang="id-ID" sz="2400" dirty="0" smtClean="0"/>
          </a:p>
          <a:p>
            <a:endParaRPr lang="id-ID" sz="2400" dirty="0"/>
          </a:p>
          <a:p>
            <a:r>
              <a:rPr lang="id-ID" sz="2400" dirty="0" smtClean="0">
                <a:sym typeface="Wingdings" pitchFamily="2" charset="2"/>
              </a:rPr>
              <a:t> </a:t>
            </a:r>
            <a:r>
              <a:rPr lang="en-US" sz="2400" dirty="0" err="1" smtClean="0"/>
              <a:t>Perkembangan</a:t>
            </a:r>
            <a:r>
              <a:rPr lang="en-US" sz="2400" dirty="0" smtClean="0"/>
              <a:t> </a:t>
            </a:r>
            <a:r>
              <a:rPr lang="en-US" sz="2400" dirty="0" err="1"/>
              <a:t>psikomotorik</a:t>
            </a:r>
            <a:r>
              <a:rPr lang="en-US" sz="2400" dirty="0"/>
              <a:t> </a:t>
            </a:r>
            <a:r>
              <a:rPr lang="en-US" sz="2400" dirty="0" err="1"/>
              <a:t>dasar</a:t>
            </a:r>
            <a:r>
              <a:rPr lang="en-US" sz="2400" dirty="0"/>
              <a:t> </a:t>
            </a:r>
            <a:r>
              <a:rPr lang="en-US" sz="2400" dirty="0" err="1"/>
              <a:t>itu</a:t>
            </a:r>
            <a:r>
              <a:rPr lang="en-US" sz="2400" dirty="0"/>
              <a:t> </a:t>
            </a:r>
            <a:r>
              <a:rPr lang="en-US" sz="2400" dirty="0" err="1"/>
              <a:t>berlangsug</a:t>
            </a:r>
            <a:r>
              <a:rPr lang="en-US" sz="2400" dirty="0"/>
              <a:t> </a:t>
            </a:r>
            <a:r>
              <a:rPr lang="en-US" sz="2400" dirty="0" err="1"/>
              <a:t>secara</a:t>
            </a:r>
            <a:r>
              <a:rPr lang="en-US" sz="2400" dirty="0"/>
              <a:t> </a:t>
            </a:r>
            <a:r>
              <a:rPr lang="en-US" sz="2400" dirty="0" err="1"/>
              <a:t>sekuensial</a:t>
            </a:r>
            <a:r>
              <a:rPr lang="en-US" sz="2400" dirty="0"/>
              <a:t> </a:t>
            </a:r>
            <a:r>
              <a:rPr lang="en-US" sz="2400" dirty="0" err="1"/>
              <a:t>sebagai</a:t>
            </a:r>
            <a:r>
              <a:rPr lang="en-US" sz="2400" dirty="0"/>
              <a:t> </a:t>
            </a:r>
            <a:r>
              <a:rPr lang="en-US" sz="2400" dirty="0" err="1"/>
              <a:t>berikut</a:t>
            </a:r>
            <a:r>
              <a:rPr lang="en-US" sz="2400" dirty="0"/>
              <a:t> </a:t>
            </a:r>
            <a:r>
              <a:rPr lang="en-US" sz="2400" dirty="0" smtClean="0"/>
              <a:t>:</a:t>
            </a:r>
            <a:endParaRPr lang="id-ID" sz="2400" dirty="0" smtClean="0"/>
          </a:p>
          <a:p>
            <a:r>
              <a:rPr lang="en-US" sz="2400" dirty="0" smtClean="0"/>
              <a:t> </a:t>
            </a:r>
            <a:endParaRPr lang="id-ID" sz="2400" dirty="0" smtClean="0"/>
          </a:p>
          <a:p>
            <a:pPr marL="457200" indent="-457200">
              <a:buAutoNum type="arabicParenBoth"/>
            </a:pPr>
            <a:r>
              <a:rPr lang="en-US" sz="2400" dirty="0" err="1" smtClean="0"/>
              <a:t>keterampilan</a:t>
            </a:r>
            <a:r>
              <a:rPr lang="en-US" sz="2400" dirty="0" smtClean="0"/>
              <a:t> </a:t>
            </a:r>
            <a:r>
              <a:rPr lang="en-US" sz="2400" dirty="0" err="1"/>
              <a:t>bergulir</a:t>
            </a:r>
            <a:r>
              <a:rPr lang="en-US" sz="2400" dirty="0"/>
              <a:t> (rollover)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telentang</a:t>
            </a:r>
            <a:r>
              <a:rPr lang="en-US" sz="2400" dirty="0"/>
              <a:t> </a:t>
            </a:r>
            <a:r>
              <a:rPr lang="en-US" sz="2400" dirty="0" err="1"/>
              <a:t>menjadi</a:t>
            </a:r>
            <a:r>
              <a:rPr lang="en-US" sz="2400" dirty="0"/>
              <a:t> </a:t>
            </a:r>
            <a:r>
              <a:rPr lang="en-US" sz="2400" dirty="0" err="1"/>
              <a:t>telungkup</a:t>
            </a:r>
            <a:r>
              <a:rPr lang="en-US" sz="2400" dirty="0"/>
              <a:t> (5,8 </a:t>
            </a:r>
            <a:r>
              <a:rPr lang="en-US" sz="2400" dirty="0" err="1"/>
              <a:t>bulan</a:t>
            </a:r>
            <a:r>
              <a:rPr lang="en-US" sz="2400" dirty="0"/>
              <a:t>). </a:t>
            </a:r>
            <a:endParaRPr lang="id-ID" sz="2400" dirty="0" smtClean="0"/>
          </a:p>
          <a:p>
            <a:pPr marL="457200" indent="-457200">
              <a:buAutoNum type="arabicParenBoth"/>
            </a:pPr>
            <a:r>
              <a:rPr lang="en-US" sz="2400" dirty="0" err="1" smtClean="0"/>
              <a:t>gerak</a:t>
            </a:r>
            <a:r>
              <a:rPr lang="en-US" sz="2400" dirty="0" smtClean="0"/>
              <a:t> </a:t>
            </a:r>
            <a:r>
              <a:rPr lang="en-US" sz="2400" dirty="0" err="1"/>
              <a:t>duduk</a:t>
            </a:r>
            <a:r>
              <a:rPr lang="en-US" sz="2400" dirty="0"/>
              <a:t> (sit up) yang </a:t>
            </a:r>
            <a:r>
              <a:rPr lang="en-US" sz="2400" dirty="0" err="1"/>
              <a:t>bebas</a:t>
            </a:r>
            <a:r>
              <a:rPr lang="en-US" sz="2400" dirty="0"/>
              <a:t> (8,3 </a:t>
            </a:r>
            <a:r>
              <a:rPr lang="en-US" sz="2400" dirty="0" err="1"/>
              <a:t>bulan</a:t>
            </a:r>
            <a:r>
              <a:rPr lang="en-US" sz="2400" dirty="0"/>
              <a:t>). </a:t>
            </a:r>
            <a:endParaRPr lang="id-ID" sz="2400" dirty="0" smtClean="0"/>
          </a:p>
          <a:p>
            <a:pPr marL="457200" indent="-457200">
              <a:buAutoNum type="arabicParenBoth"/>
            </a:pPr>
            <a:r>
              <a:rPr lang="en-US" sz="2400" dirty="0" err="1" smtClean="0"/>
              <a:t>berdiri</a:t>
            </a:r>
            <a:r>
              <a:rPr lang="en-US" sz="2400" dirty="0" smtClean="0"/>
              <a:t> </a:t>
            </a:r>
            <a:r>
              <a:rPr lang="en-US" sz="2400" dirty="0" err="1"/>
              <a:t>bebas</a:t>
            </a:r>
            <a:r>
              <a:rPr lang="en-US" sz="2400" dirty="0"/>
              <a:t> (9,0 </a:t>
            </a:r>
            <a:r>
              <a:rPr lang="en-US" sz="2400" dirty="0" err="1"/>
              <a:t>bulan</a:t>
            </a:r>
            <a:r>
              <a:rPr lang="en-US" sz="2400" dirty="0"/>
              <a:t>), </a:t>
            </a:r>
            <a:r>
              <a:rPr lang="en-US" sz="2400" dirty="0" err="1"/>
              <a:t>berjalan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bebas</a:t>
            </a:r>
            <a:r>
              <a:rPr lang="en-US" sz="2400" dirty="0"/>
              <a:t> (13,8 </a:t>
            </a:r>
            <a:r>
              <a:rPr lang="en-US" sz="2400" dirty="0" err="1"/>
              <a:t>bulan</a:t>
            </a:r>
            <a:r>
              <a:rPr lang="en-US" sz="2400" dirty="0"/>
              <a:t>) (Lorre, 1970 : 75).</a:t>
            </a:r>
            <a:endParaRPr lang="id-ID" sz="2400" dirty="0"/>
          </a:p>
        </p:txBody>
      </p:sp>
    </p:spTree>
    <p:extLst>
      <p:ext uri="{BB962C8B-B14F-4D97-AF65-F5344CB8AC3E}">
        <p14:creationId xmlns:p14="http://schemas.microsoft.com/office/powerpoint/2010/main" val="8043603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2521" y="260648"/>
            <a:ext cx="87129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400" dirty="0" smtClean="0"/>
              <a:t>	</a:t>
            </a:r>
            <a:r>
              <a:rPr lang="en-US" sz="2400" dirty="0" err="1" smtClean="0"/>
              <a:t>Keterampilan</a:t>
            </a:r>
            <a:r>
              <a:rPr lang="en-US" sz="2400" dirty="0" smtClean="0"/>
              <a:t> </a:t>
            </a:r>
            <a:r>
              <a:rPr lang="en-US" sz="2400" dirty="0" err="1"/>
              <a:t>motorik</a:t>
            </a:r>
            <a:r>
              <a:rPr lang="en-US" sz="2400" dirty="0"/>
              <a:t> </a:t>
            </a:r>
            <a:r>
              <a:rPr lang="en-US" sz="2400" dirty="0" err="1"/>
              <a:t>halus</a:t>
            </a:r>
            <a:r>
              <a:rPr lang="en-US" sz="2400" dirty="0"/>
              <a:t> </a:t>
            </a:r>
            <a:r>
              <a:rPr lang="en-US" sz="2400" dirty="0" err="1"/>
              <a:t>melibatkan</a:t>
            </a:r>
            <a:r>
              <a:rPr lang="en-US" sz="2400" dirty="0"/>
              <a:t> </a:t>
            </a:r>
            <a:r>
              <a:rPr lang="en-US" sz="2400" dirty="0" err="1"/>
              <a:t>gerakan-gerakan</a:t>
            </a:r>
            <a:r>
              <a:rPr lang="en-US" sz="2400" dirty="0"/>
              <a:t> yang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halus</a:t>
            </a:r>
            <a:r>
              <a:rPr lang="en-US" sz="2400" dirty="0" smtClean="0"/>
              <a:t>.</a:t>
            </a:r>
            <a:endParaRPr lang="id-ID" sz="2400" dirty="0" smtClean="0"/>
          </a:p>
          <a:p>
            <a:endParaRPr lang="id-ID" sz="2400" dirty="0" smtClean="0"/>
          </a:p>
          <a:p>
            <a:r>
              <a:rPr lang="id-ID" sz="2400" dirty="0" smtClean="0"/>
              <a:t>	</a:t>
            </a:r>
            <a:r>
              <a:rPr lang="en-US" sz="2400" dirty="0" smtClean="0"/>
              <a:t> </a:t>
            </a:r>
            <a:r>
              <a:rPr lang="en-US" sz="2400" dirty="0" err="1"/>
              <a:t>Contoh</a:t>
            </a:r>
            <a:r>
              <a:rPr lang="en-US" sz="2400" dirty="0"/>
              <a:t>, </a:t>
            </a:r>
            <a:r>
              <a:rPr lang="en-US" sz="2400" dirty="0" err="1"/>
              <a:t>menggenggam</a:t>
            </a:r>
            <a:r>
              <a:rPr lang="en-US" sz="2400" dirty="0"/>
              <a:t> </a:t>
            </a:r>
            <a:r>
              <a:rPr lang="en-US" sz="2400" dirty="0" err="1"/>
              <a:t>mainan</a:t>
            </a:r>
            <a:r>
              <a:rPr lang="en-US" sz="2400" dirty="0"/>
              <a:t>, </a:t>
            </a:r>
            <a:r>
              <a:rPr lang="en-US" sz="2400" dirty="0" err="1"/>
              <a:t>menggunakan</a:t>
            </a:r>
            <a:r>
              <a:rPr lang="en-US" sz="2400" dirty="0"/>
              <a:t> </a:t>
            </a:r>
            <a:r>
              <a:rPr lang="en-US" sz="2400" dirty="0" err="1"/>
              <a:t>sendok</a:t>
            </a:r>
            <a:r>
              <a:rPr lang="en-US" sz="2400" dirty="0"/>
              <a:t>, </a:t>
            </a:r>
            <a:r>
              <a:rPr lang="en-US" sz="2400" dirty="0" err="1"/>
              <a:t>mengancingkan</a:t>
            </a:r>
            <a:r>
              <a:rPr lang="en-US" sz="2400" dirty="0"/>
              <a:t> </a:t>
            </a:r>
            <a:r>
              <a:rPr lang="en-US" sz="2400" dirty="0" err="1"/>
              <a:t>baju</a:t>
            </a:r>
            <a:r>
              <a:rPr lang="en-US" sz="2400" dirty="0"/>
              <a:t>,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segala</a:t>
            </a:r>
            <a:r>
              <a:rPr lang="en-US" sz="2400" dirty="0"/>
              <a:t> </a:t>
            </a:r>
            <a:r>
              <a:rPr lang="en-US" sz="2400" dirty="0" err="1"/>
              <a:t>sesuatu</a:t>
            </a:r>
            <a:r>
              <a:rPr lang="en-US" sz="2400" dirty="0"/>
              <a:t> yang </a:t>
            </a:r>
            <a:r>
              <a:rPr lang="en-US" sz="2400" dirty="0" err="1"/>
              <a:t>menuntut</a:t>
            </a:r>
            <a:r>
              <a:rPr lang="en-US" sz="2400" dirty="0"/>
              <a:t> </a:t>
            </a:r>
            <a:r>
              <a:rPr lang="en-US" sz="2400" dirty="0" err="1"/>
              <a:t>keterampilan</a:t>
            </a:r>
            <a:r>
              <a:rPr lang="en-US" sz="2400" dirty="0"/>
              <a:t> </a:t>
            </a:r>
            <a:r>
              <a:rPr lang="en-US" sz="2400" dirty="0" err="1"/>
              <a:t>jari</a:t>
            </a:r>
            <a:r>
              <a:rPr lang="en-US" sz="2400" dirty="0"/>
              <a:t>.</a:t>
            </a:r>
            <a:endParaRPr lang="id-ID" sz="2400" dirty="0"/>
          </a:p>
        </p:txBody>
      </p:sp>
      <p:sp>
        <p:nvSpPr>
          <p:cNvPr id="3" name="Rectangle 2"/>
          <p:cNvSpPr/>
          <p:nvPr/>
        </p:nvSpPr>
        <p:spPr>
          <a:xfrm>
            <a:off x="196018" y="2852936"/>
            <a:ext cx="871296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400" dirty="0" smtClean="0"/>
              <a:t>	</a:t>
            </a:r>
            <a:r>
              <a:rPr lang="en-US" sz="2400" dirty="0" err="1" smtClean="0"/>
              <a:t>Keterampilan</a:t>
            </a:r>
            <a:r>
              <a:rPr lang="en-US" sz="2400" dirty="0" smtClean="0"/>
              <a:t> </a:t>
            </a:r>
            <a:r>
              <a:rPr lang="en-US" sz="2400" dirty="0" err="1"/>
              <a:t>motorik</a:t>
            </a:r>
            <a:r>
              <a:rPr lang="en-US" sz="2400" dirty="0"/>
              <a:t> </a:t>
            </a:r>
            <a:r>
              <a:rPr lang="en-US" sz="2400" dirty="0" err="1"/>
              <a:t>kasar</a:t>
            </a:r>
            <a:r>
              <a:rPr lang="en-US" sz="2400" dirty="0"/>
              <a:t> </a:t>
            </a:r>
            <a:r>
              <a:rPr lang="en-US" sz="2400" dirty="0" err="1"/>
              <a:t>selama</a:t>
            </a:r>
            <a:r>
              <a:rPr lang="en-US" sz="2400" dirty="0"/>
              <a:t> </a:t>
            </a:r>
            <a:r>
              <a:rPr lang="en-US" sz="2400" dirty="0" err="1"/>
              <a:t>satu</a:t>
            </a:r>
            <a:r>
              <a:rPr lang="en-US" sz="2400" dirty="0"/>
              <a:t> </a:t>
            </a:r>
            <a:r>
              <a:rPr lang="en-US" sz="2400" dirty="0" err="1"/>
              <a:t>tahun</a:t>
            </a:r>
            <a:r>
              <a:rPr lang="en-US" sz="2400" dirty="0"/>
              <a:t> </a:t>
            </a:r>
            <a:r>
              <a:rPr lang="en-US" sz="2400" dirty="0" err="1"/>
              <a:t>pertama</a:t>
            </a:r>
            <a:r>
              <a:rPr lang="en-US" sz="2400" dirty="0"/>
              <a:t>, </a:t>
            </a:r>
            <a:r>
              <a:rPr lang="en-US" sz="2400" dirty="0" err="1"/>
              <a:t>dimana</a:t>
            </a:r>
            <a:r>
              <a:rPr lang="en-US" sz="2400" dirty="0"/>
              <a:t> </a:t>
            </a:r>
            <a:r>
              <a:rPr lang="en-US" sz="2400" dirty="0" err="1"/>
              <a:t>puncaknya</a:t>
            </a:r>
            <a:r>
              <a:rPr lang="en-US" sz="2400" dirty="0"/>
              <a:t>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/>
              <a:t>kemampuan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berjalan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mudah</a:t>
            </a:r>
            <a:r>
              <a:rPr lang="en-US" sz="2400" dirty="0"/>
              <a:t>. </a:t>
            </a:r>
            <a:endParaRPr lang="id-ID" sz="2400" dirty="0" smtClean="0"/>
          </a:p>
          <a:p>
            <a:endParaRPr lang="id-ID" sz="2400" dirty="0"/>
          </a:p>
          <a:p>
            <a:r>
              <a:rPr lang="id-ID" sz="2400" dirty="0" smtClean="0"/>
              <a:t>	</a:t>
            </a:r>
            <a:r>
              <a:rPr lang="en-US" sz="2400" dirty="0" err="1" smtClean="0"/>
              <a:t>Waktu</a:t>
            </a:r>
            <a:r>
              <a:rPr lang="en-US" sz="2400" dirty="0" smtClean="0"/>
              <a:t> </a:t>
            </a:r>
            <a:r>
              <a:rPr lang="en-US" sz="2400" dirty="0" err="1"/>
              <a:t>terjadinya</a:t>
            </a:r>
            <a:r>
              <a:rPr lang="en-US" sz="2400" dirty="0"/>
              <a:t> </a:t>
            </a:r>
            <a:r>
              <a:rPr lang="en-US" sz="2400" dirty="0" err="1"/>
              <a:t>tonggak-tonggak</a:t>
            </a:r>
            <a:r>
              <a:rPr lang="en-US" sz="2400" dirty="0"/>
              <a:t> </a:t>
            </a:r>
            <a:r>
              <a:rPr lang="en-US" sz="2400" dirty="0" err="1"/>
              <a:t>sejarah</a:t>
            </a:r>
            <a:r>
              <a:rPr lang="en-US" sz="2400" dirty="0"/>
              <a:t> </a:t>
            </a:r>
            <a:r>
              <a:rPr lang="en-US" sz="2400" dirty="0" err="1"/>
              <a:t>penting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, </a:t>
            </a:r>
            <a:r>
              <a:rPr lang="en-US" sz="2400" dirty="0" err="1"/>
              <a:t>khususnya</a:t>
            </a:r>
            <a:r>
              <a:rPr lang="en-US" sz="2400" dirty="0"/>
              <a:t> </a:t>
            </a:r>
            <a:r>
              <a:rPr lang="en-US" sz="2400" dirty="0" err="1"/>
              <a:t>tonggak-tonggak</a:t>
            </a:r>
            <a:r>
              <a:rPr lang="en-US" sz="2400" dirty="0"/>
              <a:t> </a:t>
            </a:r>
            <a:r>
              <a:rPr lang="en-US" sz="2400" dirty="0" err="1"/>
              <a:t>sejarah</a:t>
            </a:r>
            <a:r>
              <a:rPr lang="en-US" sz="2400" dirty="0"/>
              <a:t> </a:t>
            </a:r>
            <a:r>
              <a:rPr lang="en-US" sz="2400" dirty="0" err="1"/>
              <a:t>penting</a:t>
            </a:r>
            <a:r>
              <a:rPr lang="en-US" sz="2400" dirty="0"/>
              <a:t> yang </a:t>
            </a:r>
            <a:r>
              <a:rPr lang="en-US" sz="2400" dirty="0" err="1"/>
              <a:t>muncul</a:t>
            </a:r>
            <a:r>
              <a:rPr lang="en-US" sz="2400" dirty="0"/>
              <a:t> </a:t>
            </a:r>
            <a:r>
              <a:rPr lang="en-US" sz="2400" dirty="0" err="1"/>
              <a:t>belakangan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,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bervariasi</a:t>
            </a:r>
            <a:r>
              <a:rPr lang="en-US" sz="2400" dirty="0"/>
              <a:t> </a:t>
            </a:r>
            <a:r>
              <a:rPr lang="en-US" sz="2400" dirty="0" err="1"/>
              <a:t>antara</a:t>
            </a:r>
            <a:r>
              <a:rPr lang="en-US" sz="2400" dirty="0"/>
              <a:t> 2 </a:t>
            </a:r>
            <a:r>
              <a:rPr lang="en-US" sz="2400" dirty="0" err="1"/>
              <a:t>hingga</a:t>
            </a:r>
            <a:r>
              <a:rPr lang="en-US" sz="2400" dirty="0"/>
              <a:t> 4 </a:t>
            </a:r>
            <a:r>
              <a:rPr lang="en-US" sz="2400" dirty="0" err="1"/>
              <a:t>bulan</a:t>
            </a:r>
            <a:r>
              <a:rPr lang="en-US" sz="2400" dirty="0"/>
              <a:t>,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hal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pengalaman</a:t>
            </a:r>
            <a:r>
              <a:rPr lang="en-US" sz="2400" dirty="0"/>
              <a:t> </a:t>
            </a:r>
            <a:r>
              <a:rPr lang="en-US" sz="2400" dirty="0" err="1"/>
              <a:t>turut</a:t>
            </a:r>
            <a:r>
              <a:rPr lang="en-US" sz="2400" dirty="0"/>
              <a:t> </a:t>
            </a:r>
            <a:r>
              <a:rPr lang="en-US" sz="2400" dirty="0" err="1"/>
              <a:t>mempengaruhi</a:t>
            </a:r>
            <a:r>
              <a:rPr lang="en-US" sz="2400" dirty="0"/>
              <a:t> </a:t>
            </a:r>
            <a:r>
              <a:rPr lang="en-US" sz="2400" dirty="0" err="1"/>
              <a:t>kemunculan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pencapaian-pencapaian</a:t>
            </a:r>
            <a:r>
              <a:rPr lang="en-US" sz="2400" dirty="0"/>
              <a:t> </a:t>
            </a:r>
            <a:r>
              <a:rPr lang="en-US" sz="2400" dirty="0" err="1"/>
              <a:t>tersebut</a:t>
            </a:r>
            <a:r>
              <a:rPr lang="en-US" sz="2400" dirty="0"/>
              <a:t>. (Eaton, 2008).</a:t>
            </a:r>
            <a:endParaRPr lang="id-ID" sz="2400" dirty="0"/>
          </a:p>
        </p:txBody>
      </p:sp>
    </p:spTree>
    <p:extLst>
      <p:ext uri="{BB962C8B-B14F-4D97-AF65-F5344CB8AC3E}">
        <p14:creationId xmlns:p14="http://schemas.microsoft.com/office/powerpoint/2010/main" val="4098813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2399" y="692696"/>
            <a:ext cx="871296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400" dirty="0" smtClean="0"/>
              <a:t>	</a:t>
            </a:r>
            <a:r>
              <a:rPr lang="en-US" sz="2400" b="1" dirty="0" err="1" smtClean="0"/>
              <a:t>Perkembangan</a:t>
            </a:r>
            <a:r>
              <a:rPr lang="en-US" sz="2400" b="1" dirty="0" smtClean="0"/>
              <a:t> </a:t>
            </a:r>
            <a:r>
              <a:rPr lang="en-US" sz="2400" b="1" dirty="0"/>
              <a:t>di </a:t>
            </a:r>
            <a:r>
              <a:rPr lang="en-US" sz="2400" b="1" dirty="0" err="1"/>
              <a:t>tahun</a:t>
            </a:r>
            <a:r>
              <a:rPr lang="en-US" sz="2400" b="1" dirty="0"/>
              <a:t> </a:t>
            </a:r>
            <a:r>
              <a:rPr lang="en-US" sz="2400" b="1" dirty="0" err="1"/>
              <a:t>kedua</a:t>
            </a:r>
            <a:r>
              <a:rPr lang="en-US" sz="2400" b="1" dirty="0"/>
              <a:t>, </a:t>
            </a:r>
            <a:r>
              <a:rPr lang="en-US" sz="2400" b="1" dirty="0" err="1"/>
              <a:t>pada</a:t>
            </a:r>
            <a:r>
              <a:rPr lang="en-US" sz="2400" b="1" dirty="0"/>
              <a:t> </a:t>
            </a:r>
            <a:r>
              <a:rPr lang="en-US" sz="2400" b="1" dirty="0" err="1"/>
              <a:t>usia</a:t>
            </a:r>
            <a:r>
              <a:rPr lang="en-US" sz="2400" b="1" dirty="0"/>
              <a:t> 13 </a:t>
            </a:r>
            <a:r>
              <a:rPr lang="en-US" sz="2400" b="1" dirty="0" err="1"/>
              <a:t>hingga</a:t>
            </a:r>
            <a:r>
              <a:rPr lang="en-US" sz="2400" b="1" dirty="0"/>
              <a:t> 18 </a:t>
            </a:r>
            <a:r>
              <a:rPr lang="en-US" sz="2400" b="1" dirty="0" err="1"/>
              <a:t>bulan</a:t>
            </a:r>
            <a:r>
              <a:rPr lang="en-US" sz="2400" b="1" dirty="0"/>
              <a:t>, </a:t>
            </a:r>
            <a:r>
              <a:rPr lang="en-US" sz="2400" b="1" dirty="0" err="1"/>
              <a:t>anak</a:t>
            </a:r>
            <a:r>
              <a:rPr lang="en-US" sz="2400" b="1" dirty="0"/>
              <a:t> </a:t>
            </a:r>
            <a:r>
              <a:rPr lang="en-US" sz="2400" b="1" dirty="0" err="1"/>
              <a:t>kecil</a:t>
            </a:r>
            <a:r>
              <a:rPr lang="en-US" sz="2400" b="1" dirty="0"/>
              <a:t> </a:t>
            </a:r>
            <a:r>
              <a:rPr lang="en-US" sz="2400" b="1" dirty="0" err="1"/>
              <a:t>dapat</a:t>
            </a:r>
            <a:r>
              <a:rPr lang="en-US" sz="2400" b="1" dirty="0"/>
              <a:t> </a:t>
            </a:r>
            <a:r>
              <a:rPr lang="en-US" sz="2400" b="1" dirty="0" err="1"/>
              <a:t>menarik</a:t>
            </a:r>
            <a:r>
              <a:rPr lang="en-US" sz="2400" b="1" dirty="0"/>
              <a:t> </a:t>
            </a:r>
            <a:r>
              <a:rPr lang="en-US" sz="2400" b="1" dirty="0" err="1"/>
              <a:t>mainan</a:t>
            </a:r>
            <a:r>
              <a:rPr lang="en-US" sz="2400" b="1" dirty="0"/>
              <a:t> yang </a:t>
            </a:r>
            <a:r>
              <a:rPr lang="en-US" sz="2400" b="1" dirty="0" err="1"/>
              <a:t>digantungkan</a:t>
            </a:r>
            <a:r>
              <a:rPr lang="en-US" sz="2400" b="1" dirty="0"/>
              <a:t> </a:t>
            </a:r>
            <a:r>
              <a:rPr lang="en-US" sz="2400" b="1" dirty="0" err="1"/>
              <a:t>ke</a:t>
            </a:r>
            <a:r>
              <a:rPr lang="en-US" sz="2400" b="1" dirty="0"/>
              <a:t> </a:t>
            </a:r>
            <a:r>
              <a:rPr lang="en-US" sz="2400" b="1" dirty="0" err="1"/>
              <a:t>tali</a:t>
            </a:r>
            <a:r>
              <a:rPr lang="en-US" sz="2400" b="1" dirty="0"/>
              <a:t> </a:t>
            </a:r>
            <a:r>
              <a:rPr lang="en-US" sz="2400" b="1" dirty="0" err="1"/>
              <a:t>serta</a:t>
            </a:r>
            <a:r>
              <a:rPr lang="en-US" sz="2400" b="1" dirty="0"/>
              <a:t> </a:t>
            </a:r>
            <a:r>
              <a:rPr lang="en-US" sz="2400" b="1" dirty="0" err="1"/>
              <a:t>menggunakan</a:t>
            </a:r>
            <a:r>
              <a:rPr lang="en-US" sz="2400" b="1" dirty="0"/>
              <a:t> </a:t>
            </a:r>
            <a:r>
              <a:rPr lang="en-US" sz="2400" b="1" dirty="0" err="1"/>
              <a:t>tangan</a:t>
            </a:r>
            <a:r>
              <a:rPr lang="en-US" sz="2400" b="1" dirty="0"/>
              <a:t> </a:t>
            </a:r>
            <a:r>
              <a:rPr lang="en-US" sz="2400" b="1" dirty="0" err="1"/>
              <a:t>dan</a:t>
            </a:r>
            <a:r>
              <a:rPr lang="en-US" sz="2400" b="1" dirty="0"/>
              <a:t> kaki </a:t>
            </a:r>
            <a:r>
              <a:rPr lang="en-US" sz="2400" b="1" dirty="0" err="1"/>
              <a:t>untuk</a:t>
            </a:r>
            <a:r>
              <a:rPr lang="en-US" sz="2400" b="1" dirty="0"/>
              <a:t> </a:t>
            </a:r>
            <a:r>
              <a:rPr lang="en-US" sz="2400" b="1" dirty="0" err="1"/>
              <a:t>menaiki</a:t>
            </a:r>
            <a:r>
              <a:rPr lang="en-US" sz="2400" b="1" dirty="0"/>
              <a:t> </a:t>
            </a:r>
            <a:r>
              <a:rPr lang="en-US" sz="2400" b="1" dirty="0" err="1"/>
              <a:t>beberapa</a:t>
            </a:r>
            <a:r>
              <a:rPr lang="en-US" sz="2400" b="1" dirty="0"/>
              <a:t> </a:t>
            </a:r>
            <a:r>
              <a:rPr lang="en-US" sz="2400" b="1" dirty="0" err="1"/>
              <a:t>anak</a:t>
            </a:r>
            <a:r>
              <a:rPr lang="en-US" sz="2400" b="1" dirty="0"/>
              <a:t> </a:t>
            </a:r>
            <a:r>
              <a:rPr lang="en-US" sz="2400" b="1" dirty="0" err="1" smtClean="0"/>
              <a:t>tangga</a:t>
            </a:r>
            <a:r>
              <a:rPr lang="en-US" sz="2400" b="1" dirty="0" smtClean="0"/>
              <a:t>.</a:t>
            </a:r>
            <a:endParaRPr lang="id-ID" sz="2400" b="1" dirty="0"/>
          </a:p>
          <a:p>
            <a:endParaRPr lang="id-ID" sz="2400" b="1" dirty="0" smtClean="0"/>
          </a:p>
          <a:p>
            <a:endParaRPr lang="id-ID" sz="2400" b="1" dirty="0"/>
          </a:p>
          <a:p>
            <a:r>
              <a:rPr lang="id-ID" sz="2400" b="1" dirty="0" smtClean="0"/>
              <a:t>	</a:t>
            </a:r>
            <a:r>
              <a:rPr lang="en-US" sz="2400" b="1" dirty="0" err="1" smtClean="0"/>
              <a:t>Pada</a:t>
            </a:r>
            <a:r>
              <a:rPr lang="en-US" sz="2400" b="1" dirty="0" smtClean="0"/>
              <a:t> </a:t>
            </a:r>
            <a:r>
              <a:rPr lang="en-US" sz="2400" b="1" dirty="0" err="1"/>
              <a:t>usia</a:t>
            </a:r>
            <a:r>
              <a:rPr lang="en-US" sz="2400" b="1" dirty="0"/>
              <a:t> 18 </a:t>
            </a:r>
            <a:r>
              <a:rPr lang="en-US" sz="2400" b="1" dirty="0" err="1"/>
              <a:t>hingga</a:t>
            </a:r>
            <a:r>
              <a:rPr lang="en-US" sz="2400" b="1" dirty="0"/>
              <a:t> 24 </a:t>
            </a:r>
            <a:r>
              <a:rPr lang="en-US" sz="2400" b="1" dirty="0" err="1"/>
              <a:t>bulan</a:t>
            </a:r>
            <a:r>
              <a:rPr lang="en-US" sz="2400" b="1" dirty="0"/>
              <a:t>, </a:t>
            </a:r>
            <a:r>
              <a:rPr lang="en-US" sz="2400" b="1" dirty="0" err="1"/>
              <a:t>anak</a:t>
            </a:r>
            <a:r>
              <a:rPr lang="en-US" sz="2400" b="1" dirty="0"/>
              <a:t> </a:t>
            </a:r>
            <a:r>
              <a:rPr lang="en-US" sz="2400" b="1" dirty="0" err="1"/>
              <a:t>kecil</a:t>
            </a:r>
            <a:r>
              <a:rPr lang="en-US" sz="2400" b="1" dirty="0"/>
              <a:t> </a:t>
            </a:r>
            <a:r>
              <a:rPr lang="en-US" sz="2400" b="1" dirty="0" err="1"/>
              <a:t>dapat</a:t>
            </a:r>
            <a:r>
              <a:rPr lang="en-US" sz="2400" b="1" dirty="0"/>
              <a:t> </a:t>
            </a:r>
            <a:r>
              <a:rPr lang="en-US" sz="2400" b="1" dirty="0" err="1"/>
              <a:t>berjalan</a:t>
            </a:r>
            <a:r>
              <a:rPr lang="en-US" sz="2400" b="1" dirty="0"/>
              <a:t> </a:t>
            </a:r>
            <a:r>
              <a:rPr lang="en-US" sz="2400" b="1" dirty="0" err="1"/>
              <a:t>cepat</a:t>
            </a:r>
            <a:r>
              <a:rPr lang="en-US" sz="2400" b="1" dirty="0"/>
              <a:t> </a:t>
            </a:r>
            <a:r>
              <a:rPr lang="en-US" sz="2400" b="1" dirty="0" err="1"/>
              <a:t>atau</a:t>
            </a:r>
            <a:r>
              <a:rPr lang="en-US" sz="2400" b="1" dirty="0"/>
              <a:t> </a:t>
            </a:r>
            <a:r>
              <a:rPr lang="en-US" sz="2400" b="1" dirty="0" err="1"/>
              <a:t>berlari</a:t>
            </a:r>
            <a:r>
              <a:rPr lang="en-US" sz="2400" b="1" dirty="0"/>
              <a:t> </a:t>
            </a:r>
            <a:r>
              <a:rPr lang="en-US" sz="2400" b="1" dirty="0" err="1"/>
              <a:t>kencang</a:t>
            </a:r>
            <a:r>
              <a:rPr lang="en-US" sz="2400" b="1" dirty="0"/>
              <a:t> </a:t>
            </a:r>
            <a:r>
              <a:rPr lang="en-US" sz="2400" b="1" dirty="0" err="1"/>
              <a:t>dalam</a:t>
            </a:r>
            <a:r>
              <a:rPr lang="en-US" sz="2400" b="1" dirty="0"/>
              <a:t> </a:t>
            </a:r>
            <a:r>
              <a:rPr lang="en-US" sz="2400" b="1" dirty="0" err="1"/>
              <a:t>jangka</a:t>
            </a:r>
            <a:r>
              <a:rPr lang="en-US" sz="2400" b="1" dirty="0"/>
              <a:t> </a:t>
            </a:r>
            <a:r>
              <a:rPr lang="en-US" sz="2400" b="1" dirty="0" err="1"/>
              <a:t>pendek</a:t>
            </a:r>
            <a:r>
              <a:rPr lang="en-US" sz="2400" b="1" dirty="0"/>
              <a:t>, </a:t>
            </a:r>
            <a:r>
              <a:rPr lang="en-US" sz="2400" b="1" dirty="0" err="1"/>
              <a:t>menyeimbangkan</a:t>
            </a:r>
            <a:r>
              <a:rPr lang="en-US" sz="2400" b="1" dirty="0"/>
              <a:t> </a:t>
            </a:r>
            <a:r>
              <a:rPr lang="en-US" sz="2400" b="1" dirty="0" err="1"/>
              <a:t>kakinya</a:t>
            </a:r>
            <a:r>
              <a:rPr lang="en-US" sz="2400" b="1" dirty="0"/>
              <a:t> </a:t>
            </a:r>
            <a:r>
              <a:rPr lang="en-US" sz="2400" b="1" dirty="0" err="1"/>
              <a:t>dalam</a:t>
            </a:r>
            <a:r>
              <a:rPr lang="en-US" sz="2400" b="1" dirty="0"/>
              <a:t> </a:t>
            </a:r>
            <a:r>
              <a:rPr lang="en-US" sz="2400" b="1" dirty="0" err="1"/>
              <a:t>posisi</a:t>
            </a:r>
            <a:r>
              <a:rPr lang="en-US" sz="2400" b="1" dirty="0"/>
              <a:t> </a:t>
            </a:r>
            <a:r>
              <a:rPr lang="en-US" sz="2400" b="1" dirty="0" err="1"/>
              <a:t>berjongkok</a:t>
            </a:r>
            <a:r>
              <a:rPr lang="en-US" sz="2400" b="1" dirty="0"/>
              <a:t> </a:t>
            </a:r>
            <a:r>
              <a:rPr lang="en-US" sz="2400" b="1" dirty="0" err="1"/>
              <a:t>sambil</a:t>
            </a:r>
            <a:r>
              <a:rPr lang="en-US" sz="2400" b="1" dirty="0"/>
              <a:t> </a:t>
            </a:r>
            <a:r>
              <a:rPr lang="en-US" sz="2400" b="1" dirty="0" err="1"/>
              <a:t>bermain</a:t>
            </a:r>
            <a:r>
              <a:rPr lang="en-US" sz="2400" b="1" dirty="0"/>
              <a:t> </a:t>
            </a:r>
            <a:r>
              <a:rPr lang="en-US" sz="2400" b="1" dirty="0" err="1"/>
              <a:t>dengan</a:t>
            </a:r>
            <a:r>
              <a:rPr lang="en-US" sz="2400" b="1" dirty="0"/>
              <a:t> </a:t>
            </a:r>
            <a:r>
              <a:rPr lang="en-US" sz="2400" b="1" dirty="0" err="1"/>
              <a:t>benda-benda</a:t>
            </a:r>
            <a:r>
              <a:rPr lang="en-US" sz="2400" b="1" dirty="0"/>
              <a:t> di </a:t>
            </a:r>
            <a:r>
              <a:rPr lang="en-US" sz="2400" b="1" dirty="0" err="1"/>
              <a:t>lantai</a:t>
            </a:r>
            <a:r>
              <a:rPr lang="en-US" sz="2400" b="1" dirty="0"/>
              <a:t>, </a:t>
            </a:r>
            <a:r>
              <a:rPr lang="en-US" sz="2400" b="1" dirty="0" err="1"/>
              <a:t>berjalan</a:t>
            </a:r>
            <a:r>
              <a:rPr lang="en-US" sz="2400" b="1" dirty="0"/>
              <a:t> </a:t>
            </a:r>
            <a:r>
              <a:rPr lang="en-US" sz="2400" b="1" dirty="0" err="1"/>
              <a:t>mundur</a:t>
            </a:r>
            <a:r>
              <a:rPr lang="en-US" sz="2400" b="1" dirty="0"/>
              <a:t> </a:t>
            </a:r>
            <a:r>
              <a:rPr lang="en-US" sz="2400" b="1" dirty="0" err="1"/>
              <a:t>tanpa</a:t>
            </a:r>
            <a:r>
              <a:rPr lang="en-US" sz="2400" b="1" dirty="0"/>
              <a:t> </a:t>
            </a:r>
            <a:r>
              <a:rPr lang="en-US" sz="2400" b="1" dirty="0" err="1"/>
              <a:t>kehilangan</a:t>
            </a:r>
            <a:r>
              <a:rPr lang="en-US" sz="2400" b="1" dirty="0"/>
              <a:t> </a:t>
            </a:r>
            <a:r>
              <a:rPr lang="en-US" sz="2400" b="1" dirty="0" err="1"/>
              <a:t>keseimbangan</a:t>
            </a:r>
            <a:r>
              <a:rPr lang="en-US" sz="2400" b="1" dirty="0"/>
              <a:t>, </a:t>
            </a:r>
            <a:r>
              <a:rPr lang="en-US" sz="2400" b="1" dirty="0" err="1"/>
              <a:t>berdiri</a:t>
            </a:r>
            <a:r>
              <a:rPr lang="en-US" sz="2400" b="1" dirty="0"/>
              <a:t> </a:t>
            </a:r>
            <a:r>
              <a:rPr lang="en-US" sz="2400" b="1" dirty="0" err="1"/>
              <a:t>dan</a:t>
            </a:r>
            <a:r>
              <a:rPr lang="en-US" sz="2400" b="1" dirty="0"/>
              <a:t> </a:t>
            </a:r>
            <a:r>
              <a:rPr lang="en-US" sz="2400" b="1" dirty="0" err="1"/>
              <a:t>menendang</a:t>
            </a:r>
            <a:r>
              <a:rPr lang="en-US" sz="2400" b="1" dirty="0"/>
              <a:t> bola </a:t>
            </a:r>
            <a:r>
              <a:rPr lang="en-US" sz="2400" b="1" dirty="0" err="1"/>
              <a:t>tanpa</a:t>
            </a:r>
            <a:r>
              <a:rPr lang="en-US" sz="2400" b="1" dirty="0"/>
              <a:t> </a:t>
            </a:r>
            <a:r>
              <a:rPr lang="en-US" sz="2400" b="1" dirty="0" err="1"/>
              <a:t>jatuh</a:t>
            </a:r>
            <a:r>
              <a:rPr lang="en-US" sz="2400" b="1" dirty="0"/>
              <a:t>, </a:t>
            </a:r>
            <a:r>
              <a:rPr lang="en-US" sz="2400" b="1" dirty="0" err="1"/>
              <a:t>berdiri</a:t>
            </a:r>
            <a:r>
              <a:rPr lang="en-US" sz="2400" b="1" dirty="0"/>
              <a:t> </a:t>
            </a:r>
            <a:r>
              <a:rPr lang="en-US" sz="2400" b="1" dirty="0" err="1"/>
              <a:t>dan</a:t>
            </a:r>
            <a:r>
              <a:rPr lang="en-US" sz="2400" b="1" dirty="0"/>
              <a:t> </a:t>
            </a:r>
            <a:r>
              <a:rPr lang="en-US" sz="2400" b="1" dirty="0" err="1"/>
              <a:t>melempar</a:t>
            </a:r>
            <a:r>
              <a:rPr lang="en-US" sz="2400" b="1" dirty="0"/>
              <a:t> bola, </a:t>
            </a:r>
            <a:r>
              <a:rPr lang="en-US" sz="2400" b="1" dirty="0" err="1"/>
              <a:t>serta</a:t>
            </a:r>
            <a:r>
              <a:rPr lang="en-US" sz="2400" b="1" dirty="0"/>
              <a:t> </a:t>
            </a:r>
            <a:r>
              <a:rPr lang="en-US" sz="2400" b="1" dirty="0" err="1"/>
              <a:t>melompat</a:t>
            </a:r>
            <a:r>
              <a:rPr lang="en-US" sz="2400" b="1" dirty="0"/>
              <a:t> di </a:t>
            </a:r>
            <a:r>
              <a:rPr lang="en-US" sz="2400" b="1" dirty="0" err="1"/>
              <a:t>tempat</a:t>
            </a:r>
            <a:r>
              <a:rPr lang="en-US" sz="2400" b="1" dirty="0"/>
              <a:t>.</a:t>
            </a:r>
            <a:endParaRPr lang="id-ID" sz="2400" b="1" dirty="0"/>
          </a:p>
        </p:txBody>
      </p:sp>
    </p:spTree>
    <p:extLst>
      <p:ext uri="{BB962C8B-B14F-4D97-AF65-F5344CB8AC3E}">
        <p14:creationId xmlns:p14="http://schemas.microsoft.com/office/powerpoint/2010/main" val="4047970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3527" y="1844824"/>
            <a:ext cx="790984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d-ID" sz="4800" dirty="0" smtClean="0">
                <a:latin typeface="Algerian" pitchFamily="82" charset="0"/>
              </a:rPr>
              <a:t>PERKEMBANGAN INTELEKTUAL  ANAK</a:t>
            </a:r>
            <a:endParaRPr lang="id-ID" sz="4800" dirty="0"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891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9512" y="5581702"/>
            <a:ext cx="8784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400" dirty="0" smtClean="0"/>
              <a:t>	</a:t>
            </a:r>
            <a:r>
              <a:rPr lang="en-US" sz="2400" b="1" dirty="0" err="1" smtClean="0"/>
              <a:t>Perkembangan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intelektual</a:t>
            </a:r>
            <a:r>
              <a:rPr lang="en-US" sz="2400" b="1" dirty="0" smtClean="0"/>
              <a:t> (</a:t>
            </a:r>
            <a:r>
              <a:rPr lang="en-US" sz="2400" b="1" dirty="0" err="1" smtClean="0"/>
              <a:t>fungsi-fungsi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perilaku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kognitif</a:t>
            </a:r>
            <a:r>
              <a:rPr lang="en-US" sz="2400" b="1" dirty="0" smtClean="0"/>
              <a:t>) </a:t>
            </a:r>
            <a:r>
              <a:rPr lang="en-US" sz="2400" b="1" dirty="0" err="1" smtClean="0"/>
              <a:t>itu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menurut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Loree</a:t>
            </a:r>
            <a:r>
              <a:rPr lang="en-US" sz="2400" b="1" dirty="0" smtClean="0"/>
              <a:t> (1970:77), </a:t>
            </a:r>
            <a:r>
              <a:rPr lang="en-US" sz="2400" b="1" dirty="0" err="1" smtClean="0"/>
              <a:t>dapat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dideskripsikan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dengan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dua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cara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ialah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secara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kualitatif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secara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kuantitatif</a:t>
            </a:r>
            <a:r>
              <a:rPr lang="en-US" sz="2400" b="1" dirty="0" smtClean="0"/>
              <a:t>.</a:t>
            </a:r>
            <a:endParaRPr lang="id-ID" sz="2400" b="1" dirty="0"/>
          </a:p>
        </p:txBody>
      </p:sp>
    </p:spTree>
    <p:extLst>
      <p:ext uri="{BB962C8B-B14F-4D97-AF65-F5344CB8AC3E}">
        <p14:creationId xmlns:p14="http://schemas.microsoft.com/office/powerpoint/2010/main" val="576928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1000"/>
            <a:lum/>
          </a:blip>
          <a:srcRect/>
          <a:stretch>
            <a:fillRect t="-3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15616" y="5306411"/>
            <a:ext cx="737310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PERKEMBANGAN FISIK DAN KOGNITIF </a:t>
            </a:r>
            <a:endParaRPr lang="id-ID" sz="3600" dirty="0"/>
          </a:p>
          <a:p>
            <a:pPr algn="ctr"/>
            <a:r>
              <a:rPr lang="en-US" sz="3600" dirty="0"/>
              <a:t>ANAK USIA 0 – 2 TAHUN</a:t>
            </a:r>
            <a:endParaRPr lang="id-ID" sz="3600" dirty="0">
              <a:latin typeface="Algerian" pitchFamily="82" charset="0"/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3678538" y="1686292"/>
            <a:ext cx="288032" cy="28083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Rectangle 5"/>
          <p:cNvSpPr/>
          <p:nvPr/>
        </p:nvSpPr>
        <p:spPr>
          <a:xfrm>
            <a:off x="395536" y="116632"/>
            <a:ext cx="8424936" cy="156966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8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lgerian" pitchFamily="82" charset="0"/>
              </a:rPr>
              <a:t>PSIKOLOGI PERKEMBANGAN ANAK</a:t>
            </a:r>
            <a:endParaRPr lang="id-ID" sz="48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Algerian" pitchFamily="82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5292080" y="1686292"/>
            <a:ext cx="288032" cy="28083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Down Arrow 7"/>
          <p:cNvSpPr/>
          <p:nvPr/>
        </p:nvSpPr>
        <p:spPr>
          <a:xfrm>
            <a:off x="4499992" y="1686292"/>
            <a:ext cx="302178" cy="36149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551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1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7262" y="188640"/>
            <a:ext cx="85689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4000" b="1" dirty="0" err="1" smtClean="0">
                <a:latin typeface="Times New Roman" pitchFamily="18" charset="0"/>
                <a:ea typeface="Yu Mincho Light" pitchFamily="18" charset="-128"/>
                <a:cs typeface="Times New Roman" pitchFamily="18" charset="0"/>
              </a:rPr>
              <a:t>Perkembangan</a:t>
            </a:r>
            <a:r>
              <a:rPr lang="en-US" sz="4000" b="1" dirty="0" smtClean="0">
                <a:latin typeface="Times New Roman" pitchFamily="18" charset="0"/>
                <a:ea typeface="Yu Mincho Light" pitchFamily="18" charset="-128"/>
                <a:cs typeface="Times New Roman" pitchFamily="18" charset="0"/>
              </a:rPr>
              <a:t> </a:t>
            </a:r>
            <a:r>
              <a:rPr lang="en-US" sz="4000" b="1" dirty="0" err="1" smtClean="0">
                <a:latin typeface="Times New Roman" pitchFamily="18" charset="0"/>
                <a:ea typeface="Yu Mincho Light" pitchFamily="18" charset="-128"/>
                <a:cs typeface="Times New Roman" pitchFamily="18" charset="0"/>
              </a:rPr>
              <a:t>fungsi-fungsi</a:t>
            </a:r>
            <a:r>
              <a:rPr lang="en-US" sz="4000" b="1" dirty="0" smtClean="0">
                <a:latin typeface="Times New Roman" pitchFamily="18" charset="0"/>
                <a:ea typeface="Yu Mincho Light" pitchFamily="18" charset="-128"/>
                <a:cs typeface="Times New Roman" pitchFamily="18" charset="0"/>
              </a:rPr>
              <a:t> </a:t>
            </a:r>
            <a:r>
              <a:rPr lang="en-US" sz="4000" b="1" dirty="0" err="1" smtClean="0">
                <a:latin typeface="Times New Roman" pitchFamily="18" charset="0"/>
                <a:ea typeface="Yu Mincho Light" pitchFamily="18" charset="-128"/>
                <a:cs typeface="Times New Roman" pitchFamily="18" charset="0"/>
              </a:rPr>
              <a:t>kognitif</a:t>
            </a:r>
            <a:r>
              <a:rPr lang="en-US" sz="4000" b="1" dirty="0" smtClean="0">
                <a:latin typeface="Times New Roman" pitchFamily="18" charset="0"/>
                <a:ea typeface="Yu Mincho Light" pitchFamily="18" charset="-128"/>
                <a:cs typeface="Times New Roman" pitchFamily="18" charset="0"/>
              </a:rPr>
              <a:t> </a:t>
            </a:r>
            <a:r>
              <a:rPr lang="en-US" sz="4000" b="1" dirty="0" err="1" smtClean="0">
                <a:latin typeface="Times New Roman" pitchFamily="18" charset="0"/>
                <a:ea typeface="Yu Mincho Light" pitchFamily="18" charset="-128"/>
                <a:cs typeface="Times New Roman" pitchFamily="18" charset="0"/>
              </a:rPr>
              <a:t>secara</a:t>
            </a:r>
            <a:r>
              <a:rPr lang="en-US" sz="4000" b="1" dirty="0" smtClean="0">
                <a:latin typeface="Times New Roman" pitchFamily="18" charset="0"/>
                <a:ea typeface="Yu Mincho Light" pitchFamily="18" charset="-128"/>
                <a:cs typeface="Times New Roman" pitchFamily="18" charset="0"/>
              </a:rPr>
              <a:t> </a:t>
            </a:r>
            <a:r>
              <a:rPr lang="en-US" sz="4000" b="1" dirty="0" err="1" smtClean="0">
                <a:latin typeface="Times New Roman" pitchFamily="18" charset="0"/>
                <a:ea typeface="Yu Mincho Light" pitchFamily="18" charset="-128"/>
                <a:cs typeface="Times New Roman" pitchFamily="18" charset="0"/>
              </a:rPr>
              <a:t>kuantitatif</a:t>
            </a:r>
            <a:endParaRPr lang="id-ID" sz="4000" b="1" dirty="0">
              <a:latin typeface="Times New Roman" pitchFamily="18" charset="0"/>
              <a:ea typeface="Yu Mincho Light" pitchFamily="18" charset="-128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77262" y="1988840"/>
            <a:ext cx="8568952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400" dirty="0" smtClean="0"/>
              <a:t>	</a:t>
            </a:r>
            <a:r>
              <a:rPr lang="en-US" sz="2000" b="1" dirty="0" err="1" smtClean="0"/>
              <a:t>Deskripsi</a:t>
            </a:r>
            <a:r>
              <a:rPr lang="en-US" sz="2000" b="1" dirty="0" smtClean="0"/>
              <a:t> </a:t>
            </a:r>
            <a:r>
              <a:rPr lang="en-US" sz="2000" b="1" dirty="0" err="1"/>
              <a:t>perkembangan</a:t>
            </a:r>
            <a:r>
              <a:rPr lang="en-US" sz="2000" b="1" dirty="0"/>
              <a:t> </a:t>
            </a:r>
            <a:r>
              <a:rPr lang="en-US" sz="2000" b="1" dirty="0" err="1"/>
              <a:t>fungsi-fungsi</a:t>
            </a:r>
            <a:r>
              <a:rPr lang="en-US" sz="2000" b="1" dirty="0"/>
              <a:t> </a:t>
            </a:r>
            <a:r>
              <a:rPr lang="en-US" sz="2000" b="1" dirty="0" err="1"/>
              <a:t>kognitif</a:t>
            </a:r>
            <a:r>
              <a:rPr lang="en-US" sz="2000" b="1" dirty="0"/>
              <a:t> </a:t>
            </a:r>
            <a:r>
              <a:rPr lang="en-US" sz="2000" b="1" dirty="0" err="1"/>
              <a:t>secara</a:t>
            </a:r>
            <a:r>
              <a:rPr lang="en-US" sz="2000" b="1" dirty="0"/>
              <a:t> </a:t>
            </a:r>
            <a:r>
              <a:rPr lang="en-US" sz="2000" b="1" dirty="0" err="1"/>
              <a:t>kuantitatif</a:t>
            </a:r>
            <a:r>
              <a:rPr lang="en-US" sz="2000" b="1" dirty="0"/>
              <a:t> </a:t>
            </a:r>
            <a:r>
              <a:rPr lang="en-US" sz="2000" b="1" dirty="0" err="1"/>
              <a:t>dapat</a:t>
            </a:r>
            <a:r>
              <a:rPr lang="en-US" sz="2000" b="1" dirty="0"/>
              <a:t> </a:t>
            </a:r>
            <a:r>
              <a:rPr lang="en-US" sz="2000" b="1" dirty="0" err="1"/>
              <a:t>dikembangkan</a:t>
            </a:r>
            <a:r>
              <a:rPr lang="en-US" sz="2000" b="1" dirty="0"/>
              <a:t> </a:t>
            </a:r>
            <a:r>
              <a:rPr lang="en-US" sz="2000" b="1" dirty="0" err="1"/>
              <a:t>berdasarkan</a:t>
            </a:r>
            <a:r>
              <a:rPr lang="en-US" sz="2000" b="1" dirty="0"/>
              <a:t> </a:t>
            </a:r>
            <a:r>
              <a:rPr lang="en-US" sz="2000" b="1" dirty="0" err="1"/>
              <a:t>hasil</a:t>
            </a:r>
            <a:r>
              <a:rPr lang="en-US" sz="2000" b="1" dirty="0"/>
              <a:t> </a:t>
            </a:r>
            <a:r>
              <a:rPr lang="en-US" sz="2000" b="1" dirty="0" err="1"/>
              <a:t>laporan</a:t>
            </a:r>
            <a:r>
              <a:rPr lang="en-US" sz="2000" b="1" dirty="0"/>
              <a:t> </a:t>
            </a:r>
            <a:r>
              <a:rPr lang="en-US" sz="2000" b="1" dirty="0" err="1"/>
              <a:t>sebagai</a:t>
            </a:r>
            <a:r>
              <a:rPr lang="en-US" sz="2000" b="1" dirty="0"/>
              <a:t> </a:t>
            </a:r>
            <a:r>
              <a:rPr lang="en-US" sz="2000" b="1" dirty="0" err="1"/>
              <a:t>studi</a:t>
            </a:r>
            <a:r>
              <a:rPr lang="en-US" sz="2000" b="1" dirty="0"/>
              <a:t> </a:t>
            </a:r>
            <a:r>
              <a:rPr lang="en-US" sz="2000" b="1" dirty="0" err="1"/>
              <a:t>pengukuran</a:t>
            </a:r>
            <a:r>
              <a:rPr lang="en-US" sz="2000" b="1" dirty="0"/>
              <a:t> </a:t>
            </a:r>
            <a:r>
              <a:rPr lang="en-US" sz="2000" b="1" dirty="0" err="1"/>
              <a:t>dengan</a:t>
            </a:r>
            <a:r>
              <a:rPr lang="en-US" sz="2000" b="1" dirty="0"/>
              <a:t> </a:t>
            </a:r>
            <a:r>
              <a:rPr lang="en-US" sz="2000" b="1" dirty="0" err="1"/>
              <a:t>menggunakan</a:t>
            </a:r>
            <a:r>
              <a:rPr lang="en-US" sz="2000" b="1" dirty="0"/>
              <a:t> </a:t>
            </a:r>
            <a:r>
              <a:rPr lang="en-US" sz="2000" b="1" dirty="0" err="1"/>
              <a:t>tes</a:t>
            </a:r>
            <a:r>
              <a:rPr lang="en-US" sz="2000" b="1" dirty="0"/>
              <a:t> </a:t>
            </a:r>
            <a:r>
              <a:rPr lang="en-US" sz="2000" b="1" dirty="0" err="1"/>
              <a:t>intelegensi</a:t>
            </a:r>
            <a:r>
              <a:rPr lang="en-US" sz="2000" b="1" dirty="0"/>
              <a:t> </a:t>
            </a:r>
            <a:r>
              <a:rPr lang="en-US" sz="2000" b="1" dirty="0" err="1"/>
              <a:t>sebagai</a:t>
            </a:r>
            <a:r>
              <a:rPr lang="en-US" sz="2000" b="1" dirty="0"/>
              <a:t> </a:t>
            </a:r>
            <a:r>
              <a:rPr lang="en-US" sz="2000" b="1" dirty="0" err="1"/>
              <a:t>alat</a:t>
            </a:r>
            <a:r>
              <a:rPr lang="en-US" sz="2000" b="1" dirty="0"/>
              <a:t> </a:t>
            </a:r>
            <a:r>
              <a:rPr lang="en-US" sz="2000" b="1" dirty="0" err="1"/>
              <a:t>ukurnya</a:t>
            </a:r>
            <a:r>
              <a:rPr lang="en-US" sz="2000" b="1" dirty="0"/>
              <a:t>, yang </a:t>
            </a:r>
            <a:r>
              <a:rPr lang="en-US" sz="2000" b="1" dirty="0" err="1"/>
              <a:t>dilakukan</a:t>
            </a:r>
            <a:r>
              <a:rPr lang="en-US" sz="2000" b="1" dirty="0"/>
              <a:t> </a:t>
            </a:r>
            <a:r>
              <a:rPr lang="en-US" sz="2000" b="1" dirty="0" err="1"/>
              <a:t>secara</a:t>
            </a:r>
            <a:r>
              <a:rPr lang="en-US" sz="2000" b="1" dirty="0"/>
              <a:t> longitudinal </a:t>
            </a:r>
            <a:r>
              <a:rPr lang="en-US" sz="2000" b="1" dirty="0" err="1"/>
              <a:t>terhadap</a:t>
            </a:r>
            <a:r>
              <a:rPr lang="en-US" sz="2000" b="1" dirty="0"/>
              <a:t> </a:t>
            </a:r>
            <a:r>
              <a:rPr lang="en-US" sz="2000" b="1" dirty="0" err="1"/>
              <a:t>sekelompok</a:t>
            </a:r>
            <a:r>
              <a:rPr lang="en-US" sz="2000" b="1" dirty="0"/>
              <a:t> </a:t>
            </a:r>
            <a:r>
              <a:rPr lang="en-US" sz="2000" b="1" dirty="0" err="1"/>
              <a:t>subjek</a:t>
            </a:r>
            <a:r>
              <a:rPr lang="en-US" sz="2000" b="1" dirty="0"/>
              <a:t> </a:t>
            </a:r>
            <a:r>
              <a:rPr lang="en-US" sz="2000" b="1" dirty="0" err="1"/>
              <a:t>dari</a:t>
            </a:r>
            <a:r>
              <a:rPr lang="en-US" sz="2000" b="1" dirty="0"/>
              <a:t> </a:t>
            </a:r>
            <a:r>
              <a:rPr lang="en-US" sz="2000" b="1" dirty="0" err="1"/>
              <a:t>dan</a:t>
            </a:r>
            <a:r>
              <a:rPr lang="en-US" sz="2000" b="1" dirty="0"/>
              <a:t> </a:t>
            </a:r>
            <a:r>
              <a:rPr lang="en-US" sz="2000" b="1" dirty="0" err="1"/>
              <a:t>sampai</a:t>
            </a:r>
            <a:r>
              <a:rPr lang="en-US" sz="2000" b="1" dirty="0"/>
              <a:t> </a:t>
            </a:r>
            <a:r>
              <a:rPr lang="en-US" sz="2000" b="1" dirty="0" err="1"/>
              <a:t>ke</a:t>
            </a:r>
            <a:r>
              <a:rPr lang="en-US" sz="2000" b="1" dirty="0"/>
              <a:t> </a:t>
            </a:r>
            <a:r>
              <a:rPr lang="en-US" sz="2000" b="1" dirty="0" err="1"/>
              <a:t>tingkatan</a:t>
            </a:r>
            <a:r>
              <a:rPr lang="en-US" sz="2000" b="1" dirty="0"/>
              <a:t> </a:t>
            </a:r>
            <a:r>
              <a:rPr lang="en-US" sz="2000" b="1" dirty="0" err="1"/>
              <a:t>usia</a:t>
            </a:r>
            <a:r>
              <a:rPr lang="en-US" sz="2000" b="1" dirty="0"/>
              <a:t> </a:t>
            </a:r>
            <a:r>
              <a:rPr lang="en-US" sz="2000" b="1" dirty="0" err="1"/>
              <a:t>tertentu</a:t>
            </a:r>
            <a:r>
              <a:rPr lang="en-US" sz="2000" b="1" dirty="0"/>
              <a:t> </a:t>
            </a:r>
            <a:r>
              <a:rPr lang="en-US" sz="2000" b="1" dirty="0" err="1"/>
              <a:t>secara</a:t>
            </a:r>
            <a:r>
              <a:rPr lang="en-US" sz="2000" b="1" dirty="0"/>
              <a:t> test-retest yang </a:t>
            </a:r>
            <a:r>
              <a:rPr lang="en-US" sz="2000" b="1" dirty="0" err="1"/>
              <a:t>alat</a:t>
            </a:r>
            <a:r>
              <a:rPr lang="en-US" sz="2000" b="1" dirty="0"/>
              <a:t> </a:t>
            </a:r>
            <a:r>
              <a:rPr lang="en-US" sz="2000" b="1" dirty="0" err="1"/>
              <a:t>ukurnya</a:t>
            </a:r>
            <a:r>
              <a:rPr lang="en-US" sz="2000" b="1" dirty="0"/>
              <a:t> </a:t>
            </a:r>
            <a:r>
              <a:rPr lang="en-US" sz="2000" b="1" dirty="0" err="1"/>
              <a:t>disusun</a:t>
            </a:r>
            <a:r>
              <a:rPr lang="en-US" sz="2000" b="1" dirty="0"/>
              <a:t> </a:t>
            </a:r>
            <a:r>
              <a:rPr lang="en-US" sz="2000" b="1" dirty="0" err="1"/>
              <a:t>secara</a:t>
            </a:r>
            <a:r>
              <a:rPr lang="en-US" sz="2000" b="1" dirty="0"/>
              <a:t> </a:t>
            </a:r>
            <a:r>
              <a:rPr lang="en-US" sz="2000" b="1" dirty="0" err="1"/>
              <a:t>sekuensial</a:t>
            </a:r>
            <a:r>
              <a:rPr lang="en-US" sz="2000" b="1" dirty="0"/>
              <a:t> (</a:t>
            </a:r>
            <a:r>
              <a:rPr lang="en-US" sz="2000" b="1" dirty="0" err="1"/>
              <a:t>Standford</a:t>
            </a:r>
            <a:r>
              <a:rPr lang="en-US" sz="2000" b="1" dirty="0"/>
              <a:t> Revision </a:t>
            </a:r>
            <a:r>
              <a:rPr lang="en-US" sz="2000" b="1" dirty="0" err="1"/>
              <a:t>binet</a:t>
            </a:r>
            <a:r>
              <a:rPr lang="en-US" sz="2000" b="1" dirty="0"/>
              <a:t> Test). </a:t>
            </a:r>
            <a:endParaRPr lang="id-ID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268936" y="4581128"/>
            <a:ext cx="8767559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/>
              <a:t>Jones and Conrad </a:t>
            </a:r>
            <a:r>
              <a:rPr lang="en-US" sz="2000" b="1" dirty="0"/>
              <a:t>(</a:t>
            </a:r>
            <a:r>
              <a:rPr lang="en-US" sz="2000" b="1" dirty="0" err="1"/>
              <a:t>Loree</a:t>
            </a:r>
            <a:r>
              <a:rPr lang="en-US" sz="2000" b="1" dirty="0"/>
              <a:t>, 1970: 78) </a:t>
            </a:r>
            <a:r>
              <a:rPr lang="en-US" sz="2000" b="1" dirty="0" err="1"/>
              <a:t>telah</a:t>
            </a:r>
            <a:r>
              <a:rPr lang="en-US" sz="2000" b="1" dirty="0"/>
              <a:t> </a:t>
            </a:r>
            <a:r>
              <a:rPr lang="en-US" sz="2000" b="1" dirty="0" err="1"/>
              <a:t>mengembangkan</a:t>
            </a:r>
            <a:r>
              <a:rPr lang="en-US" sz="2000" b="1" dirty="0"/>
              <a:t> </a:t>
            </a:r>
            <a:r>
              <a:rPr lang="en-US" sz="2000" b="1" dirty="0" err="1"/>
              <a:t>sebuah</a:t>
            </a:r>
            <a:r>
              <a:rPr lang="en-US" sz="2000" b="1" dirty="0"/>
              <a:t> </a:t>
            </a:r>
            <a:r>
              <a:rPr lang="en-US" sz="2000" b="1" dirty="0" err="1"/>
              <a:t>kurva</a:t>
            </a:r>
            <a:r>
              <a:rPr lang="en-US" sz="2000" b="1" dirty="0"/>
              <a:t> </a:t>
            </a:r>
            <a:r>
              <a:rPr lang="en-US" sz="2000" b="1" dirty="0" err="1"/>
              <a:t>perkembangan</a:t>
            </a:r>
            <a:r>
              <a:rPr lang="en-US" sz="2000" b="1" dirty="0"/>
              <a:t> </a:t>
            </a:r>
            <a:r>
              <a:rPr lang="en-US" sz="2000" b="1" dirty="0" err="1"/>
              <a:t>inteligensi</a:t>
            </a:r>
            <a:r>
              <a:rPr lang="en-US" sz="2000" b="1" dirty="0"/>
              <a:t>, yang </a:t>
            </a:r>
            <a:r>
              <a:rPr lang="en-US" sz="2000" b="1" dirty="0" err="1"/>
              <a:t>dapat</a:t>
            </a:r>
            <a:r>
              <a:rPr lang="en-US" sz="2000" b="1" dirty="0"/>
              <a:t> </a:t>
            </a:r>
            <a:r>
              <a:rPr lang="en-US" sz="2000" b="1" dirty="0" err="1"/>
              <a:t>ditafsirkan</a:t>
            </a:r>
            <a:r>
              <a:rPr lang="en-US" sz="2000" b="1" dirty="0"/>
              <a:t> </a:t>
            </a:r>
            <a:r>
              <a:rPr lang="en-US" sz="2000" b="1" dirty="0" err="1"/>
              <a:t>antara</a:t>
            </a:r>
            <a:r>
              <a:rPr lang="en-US" sz="2000" b="1" dirty="0"/>
              <a:t> lain </a:t>
            </a:r>
            <a:r>
              <a:rPr lang="en-US" sz="2000" b="1" dirty="0" err="1"/>
              <a:t>sebagai</a:t>
            </a:r>
            <a:r>
              <a:rPr lang="en-US" sz="2000" b="1" dirty="0"/>
              <a:t> </a:t>
            </a:r>
            <a:r>
              <a:rPr lang="en-US" sz="2000" b="1" dirty="0" err="1"/>
              <a:t>berikut</a:t>
            </a:r>
            <a:r>
              <a:rPr lang="en-US" sz="2000" b="1" dirty="0"/>
              <a:t> </a:t>
            </a:r>
            <a:r>
              <a:rPr lang="en-US" sz="2000" b="1" dirty="0" err="1" smtClean="0"/>
              <a:t>ini</a:t>
            </a:r>
            <a:r>
              <a:rPr lang="id-ID" sz="2000" b="1" dirty="0"/>
              <a:t> </a:t>
            </a:r>
            <a:r>
              <a:rPr lang="id-ID" sz="2000" b="1" dirty="0" smtClean="0"/>
              <a:t>:</a:t>
            </a:r>
          </a:p>
          <a:p>
            <a:endParaRPr lang="id-ID" sz="1000" b="1" dirty="0"/>
          </a:p>
          <a:p>
            <a:pPr marL="285750" lvl="0" indent="-285750">
              <a:buFont typeface="Arial" pitchFamily="34" charset="0"/>
              <a:buChar char="•"/>
            </a:pPr>
            <a:r>
              <a:rPr lang="en-US" sz="2000" b="1" dirty="0" err="1"/>
              <a:t>laju</a:t>
            </a:r>
            <a:r>
              <a:rPr lang="en-US" sz="2000" b="1" dirty="0"/>
              <a:t> </a:t>
            </a:r>
            <a:r>
              <a:rPr lang="en-US" sz="2000" b="1" dirty="0" err="1"/>
              <a:t>perkembangan</a:t>
            </a:r>
            <a:r>
              <a:rPr lang="en-US" sz="2000" b="1" dirty="0"/>
              <a:t> </a:t>
            </a:r>
            <a:r>
              <a:rPr lang="en-US" sz="2000" b="1" dirty="0" err="1"/>
              <a:t>intelegensi</a:t>
            </a:r>
            <a:r>
              <a:rPr lang="en-US" sz="2000" b="1" dirty="0"/>
              <a:t> </a:t>
            </a:r>
            <a:r>
              <a:rPr lang="en-US" sz="2000" b="1" dirty="0" err="1"/>
              <a:t>pada</a:t>
            </a:r>
            <a:r>
              <a:rPr lang="en-US" sz="2000" b="1" dirty="0"/>
              <a:t> </a:t>
            </a:r>
            <a:r>
              <a:rPr lang="en-US" sz="2000" b="1" dirty="0" err="1"/>
              <a:t>masa</a:t>
            </a:r>
            <a:r>
              <a:rPr lang="en-US" sz="2000" b="1" dirty="0"/>
              <a:t> </a:t>
            </a:r>
            <a:r>
              <a:rPr lang="en-US" sz="2000" b="1" dirty="0" err="1"/>
              <a:t>anak</a:t>
            </a:r>
            <a:r>
              <a:rPr lang="en-US" sz="2000" b="1" dirty="0"/>
              <a:t> </a:t>
            </a:r>
            <a:r>
              <a:rPr lang="en-US" sz="2000" b="1" dirty="0" err="1"/>
              <a:t>berlangsung</a:t>
            </a:r>
            <a:r>
              <a:rPr lang="en-US" sz="2000" b="1" dirty="0"/>
              <a:t> </a:t>
            </a:r>
            <a:r>
              <a:rPr lang="en-US" sz="2000" b="1" dirty="0" err="1"/>
              <a:t>sangat</a:t>
            </a:r>
            <a:r>
              <a:rPr lang="en-US" sz="2000" b="1" dirty="0"/>
              <a:t> </a:t>
            </a:r>
            <a:r>
              <a:rPr lang="en-US" sz="2000" b="1" dirty="0" err="1"/>
              <a:t>pesat</a:t>
            </a:r>
            <a:r>
              <a:rPr lang="en-US" sz="2000" b="1" dirty="0"/>
              <a:t>.</a:t>
            </a:r>
            <a:endParaRPr lang="id-ID" sz="2000" b="1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000" b="1" dirty="0" err="1"/>
              <a:t>Terdapat</a:t>
            </a:r>
            <a:r>
              <a:rPr lang="en-US" sz="2000" b="1" dirty="0"/>
              <a:t> </a:t>
            </a:r>
            <a:r>
              <a:rPr lang="en-US" sz="2000" b="1" dirty="0" err="1"/>
              <a:t>variasi</a:t>
            </a:r>
            <a:r>
              <a:rPr lang="en-US" sz="2000" b="1" dirty="0"/>
              <a:t> </a:t>
            </a:r>
            <a:r>
              <a:rPr lang="en-US" sz="2000" b="1" dirty="0" err="1"/>
              <a:t>dalam</a:t>
            </a:r>
            <a:r>
              <a:rPr lang="en-US" sz="2000" b="1" dirty="0"/>
              <a:t> </a:t>
            </a:r>
            <a:r>
              <a:rPr lang="en-US" sz="2000" b="1" dirty="0" err="1"/>
              <a:t>saatnya</a:t>
            </a:r>
            <a:r>
              <a:rPr lang="en-US" sz="2000" b="1" dirty="0"/>
              <a:t> </a:t>
            </a:r>
            <a:r>
              <a:rPr lang="en-US" sz="2000" b="1" dirty="0" err="1"/>
              <a:t>dan</a:t>
            </a:r>
            <a:r>
              <a:rPr lang="en-US" sz="2000" b="1" dirty="0"/>
              <a:t> </a:t>
            </a:r>
            <a:r>
              <a:rPr lang="en-US" sz="2000" b="1" dirty="0" err="1"/>
              <a:t>laju</a:t>
            </a:r>
            <a:r>
              <a:rPr lang="en-US" sz="2000" b="1" dirty="0"/>
              <a:t> </a:t>
            </a:r>
            <a:r>
              <a:rPr lang="en-US" sz="2000" b="1" dirty="0" err="1"/>
              <a:t>kecepatan</a:t>
            </a:r>
            <a:r>
              <a:rPr lang="en-US" sz="2000" b="1" dirty="0"/>
              <a:t> </a:t>
            </a:r>
            <a:r>
              <a:rPr lang="en-US" sz="2000" b="1" dirty="0" err="1"/>
              <a:t>deklianasi</a:t>
            </a:r>
            <a:r>
              <a:rPr lang="en-US" sz="2000" b="1" dirty="0"/>
              <a:t> </a:t>
            </a:r>
            <a:r>
              <a:rPr lang="en-US" sz="2000" b="1" dirty="0" err="1"/>
              <a:t>menurut</a:t>
            </a:r>
            <a:r>
              <a:rPr lang="en-US" sz="2000" b="1" dirty="0"/>
              <a:t> </a:t>
            </a:r>
            <a:r>
              <a:rPr lang="en-US" sz="2000" b="1" dirty="0" err="1"/>
              <a:t>jenis-jenis</a:t>
            </a:r>
            <a:r>
              <a:rPr lang="en-US" sz="2000" b="1" dirty="0"/>
              <a:t> </a:t>
            </a:r>
            <a:r>
              <a:rPr lang="en-US" sz="2000" b="1" dirty="0" err="1"/>
              <a:t>kecakapan</a:t>
            </a:r>
            <a:r>
              <a:rPr lang="en-US" sz="2000" b="1" dirty="0"/>
              <a:t> </a:t>
            </a:r>
            <a:r>
              <a:rPr lang="en-US" sz="2000" b="1" dirty="0" err="1"/>
              <a:t>khusus</a:t>
            </a:r>
            <a:r>
              <a:rPr lang="en-US" sz="2000" b="1" dirty="0"/>
              <a:t> </a:t>
            </a:r>
            <a:r>
              <a:rPr lang="en-US" sz="2000" b="1" dirty="0" err="1"/>
              <a:t>tertentu</a:t>
            </a:r>
            <a:r>
              <a:rPr lang="en-US" sz="2000" b="1" dirty="0"/>
              <a:t>.</a:t>
            </a:r>
            <a:endParaRPr lang="id-ID" sz="2000" b="1" dirty="0"/>
          </a:p>
        </p:txBody>
      </p:sp>
    </p:spTree>
    <p:extLst>
      <p:ext uri="{BB962C8B-B14F-4D97-AF65-F5344CB8AC3E}">
        <p14:creationId xmlns:p14="http://schemas.microsoft.com/office/powerpoint/2010/main" val="1617935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5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9512" y="116632"/>
            <a:ext cx="87129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>
                <a:latin typeface="Times New Roman" pitchFamily="18" charset="0"/>
                <a:cs typeface="Times New Roman" pitchFamily="18" charset="0"/>
              </a:rPr>
              <a:t>Perkembangan</a:t>
            </a:r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 err="1">
                <a:latin typeface="Times New Roman" pitchFamily="18" charset="0"/>
                <a:cs typeface="Times New Roman" pitchFamily="18" charset="0"/>
              </a:rPr>
              <a:t>Perilaku</a:t>
            </a:r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 err="1">
                <a:latin typeface="Times New Roman" pitchFamily="18" charset="0"/>
                <a:cs typeface="Times New Roman" pitchFamily="18" charset="0"/>
              </a:rPr>
              <a:t>Kognitif</a:t>
            </a:r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 err="1">
                <a:latin typeface="Times New Roman" pitchFamily="18" charset="0"/>
                <a:cs typeface="Times New Roman" pitchFamily="18" charset="0"/>
              </a:rPr>
              <a:t>secara</a:t>
            </a:r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 err="1" smtClean="0">
                <a:latin typeface="Times New Roman" pitchFamily="18" charset="0"/>
                <a:cs typeface="Times New Roman" pitchFamily="18" charset="0"/>
              </a:rPr>
              <a:t>Kualitatif</a:t>
            </a:r>
            <a:endParaRPr lang="id-ID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9512" y="1916832"/>
            <a:ext cx="8712968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400" dirty="0" smtClean="0"/>
              <a:t>	</a:t>
            </a:r>
            <a:r>
              <a:rPr lang="en-US" sz="2800" b="1" dirty="0" err="1" smtClean="0"/>
              <a:t>Pada</a:t>
            </a:r>
            <a:r>
              <a:rPr lang="en-US" sz="2800" b="1" dirty="0" smtClean="0"/>
              <a:t> </a:t>
            </a:r>
            <a:r>
              <a:rPr lang="en-US" sz="2800" b="1" dirty="0" err="1"/>
              <a:t>masa</a:t>
            </a:r>
            <a:r>
              <a:rPr lang="en-US" sz="2800" b="1" dirty="0"/>
              <a:t> 0 </a:t>
            </a:r>
            <a:r>
              <a:rPr lang="en-US" sz="2800" b="1" dirty="0" err="1"/>
              <a:t>sampai</a:t>
            </a:r>
            <a:r>
              <a:rPr lang="en-US" sz="2800" b="1" dirty="0"/>
              <a:t> </a:t>
            </a:r>
            <a:r>
              <a:rPr lang="en-US" sz="2800" b="1" dirty="0" err="1"/>
              <a:t>dengan</a:t>
            </a:r>
            <a:r>
              <a:rPr lang="en-US" sz="2800" b="1" dirty="0"/>
              <a:t> 2 </a:t>
            </a:r>
            <a:r>
              <a:rPr lang="en-US" sz="2800" b="1" dirty="0" err="1"/>
              <a:t>tahun</a:t>
            </a:r>
            <a:r>
              <a:rPr lang="en-US" sz="2800" b="1" dirty="0"/>
              <a:t>, </a:t>
            </a:r>
            <a:r>
              <a:rPr lang="en-US" sz="2800" b="1" dirty="0" err="1"/>
              <a:t>terdapat</a:t>
            </a:r>
            <a:r>
              <a:rPr lang="en-US" sz="2800" b="1" dirty="0"/>
              <a:t> </a:t>
            </a:r>
            <a:r>
              <a:rPr lang="en-US" sz="2800" b="1" dirty="0" err="1"/>
              <a:t>perkembangan</a:t>
            </a:r>
            <a:r>
              <a:rPr lang="en-US" sz="2800" b="1" dirty="0"/>
              <a:t> </a:t>
            </a:r>
            <a:r>
              <a:rPr lang="en-US" sz="2800" b="1" dirty="0" err="1"/>
              <a:t>Sensimotor</a:t>
            </a:r>
            <a:r>
              <a:rPr lang="en-US" sz="2800" b="1" dirty="0"/>
              <a:t> period. </a:t>
            </a:r>
            <a:endParaRPr lang="id-ID" sz="2800" b="1" dirty="0" smtClean="0"/>
          </a:p>
          <a:p>
            <a:endParaRPr lang="id-ID" sz="2800" b="1" dirty="0" smtClean="0"/>
          </a:p>
          <a:p>
            <a:r>
              <a:rPr lang="id-ID" sz="2800" b="1" dirty="0" smtClean="0"/>
              <a:t>	</a:t>
            </a:r>
            <a:r>
              <a:rPr lang="en-US" sz="2800" b="1" dirty="0" err="1" smtClean="0"/>
              <a:t>Ditandai</a:t>
            </a:r>
            <a:r>
              <a:rPr lang="en-US" sz="2800" b="1" dirty="0" smtClean="0"/>
              <a:t> </a:t>
            </a:r>
            <a:r>
              <a:rPr lang="en-US" sz="2800" b="1" dirty="0" err="1"/>
              <a:t>oleh</a:t>
            </a:r>
            <a:r>
              <a:rPr lang="en-US" sz="2800" b="1" dirty="0"/>
              <a:t> </a:t>
            </a:r>
            <a:r>
              <a:rPr lang="en-US" sz="2800" b="1" dirty="0" err="1"/>
              <a:t>penggunaan</a:t>
            </a:r>
            <a:r>
              <a:rPr lang="en-US" sz="2800" b="1" dirty="0"/>
              <a:t> </a:t>
            </a:r>
            <a:r>
              <a:rPr lang="en-US" sz="2800" b="1" dirty="0" err="1"/>
              <a:t>sensorimotorik</a:t>
            </a:r>
            <a:r>
              <a:rPr lang="en-US" sz="2800" b="1" dirty="0"/>
              <a:t> </a:t>
            </a:r>
            <a:r>
              <a:rPr lang="en-US" sz="2800" b="1" dirty="0" err="1"/>
              <a:t>dalam</a:t>
            </a:r>
            <a:r>
              <a:rPr lang="en-US" sz="2800" b="1" dirty="0"/>
              <a:t> </a:t>
            </a:r>
            <a:r>
              <a:rPr lang="en-US" sz="2800" b="1" dirty="0" err="1"/>
              <a:t>pengamatan</a:t>
            </a:r>
            <a:r>
              <a:rPr lang="en-US" sz="2800" b="1" dirty="0"/>
              <a:t> </a:t>
            </a:r>
            <a:r>
              <a:rPr lang="en-US" sz="2800" b="1" dirty="0" err="1"/>
              <a:t>dan</a:t>
            </a:r>
            <a:r>
              <a:rPr lang="en-US" sz="2800" b="1" dirty="0"/>
              <a:t> </a:t>
            </a:r>
            <a:r>
              <a:rPr lang="en-US" sz="2800" b="1" dirty="0" err="1"/>
              <a:t>penginderaan</a:t>
            </a:r>
            <a:r>
              <a:rPr lang="en-US" sz="2800" b="1" dirty="0"/>
              <a:t> yang </a:t>
            </a:r>
            <a:r>
              <a:rPr lang="en-US" sz="2800" b="1" dirty="0" err="1"/>
              <a:t>intensif</a:t>
            </a:r>
            <a:r>
              <a:rPr lang="en-US" sz="2800" b="1" dirty="0"/>
              <a:t> </a:t>
            </a:r>
            <a:r>
              <a:rPr lang="en-US" sz="2800" b="1" dirty="0" err="1"/>
              <a:t>terhadap</a:t>
            </a:r>
            <a:r>
              <a:rPr lang="en-US" sz="2800" b="1" dirty="0"/>
              <a:t> </a:t>
            </a:r>
            <a:r>
              <a:rPr lang="en-US" sz="2800" b="1" dirty="0" err="1"/>
              <a:t>dunia</a:t>
            </a:r>
            <a:r>
              <a:rPr lang="en-US" sz="2800" b="1" dirty="0"/>
              <a:t> </a:t>
            </a:r>
            <a:r>
              <a:rPr lang="en-US" sz="2800" b="1" dirty="0" err="1"/>
              <a:t>sekitarnya</a:t>
            </a:r>
            <a:r>
              <a:rPr lang="en-US" sz="2800" b="1" dirty="0"/>
              <a:t>. </a:t>
            </a:r>
            <a:endParaRPr lang="id-ID" sz="2800" b="1" dirty="0" smtClean="0"/>
          </a:p>
          <a:p>
            <a:endParaRPr lang="id-ID" sz="2800" b="1" dirty="0" smtClean="0"/>
          </a:p>
          <a:p>
            <a:r>
              <a:rPr lang="id-ID" sz="2800" b="1" dirty="0" smtClean="0"/>
              <a:t>	</a:t>
            </a:r>
            <a:r>
              <a:rPr lang="en-US" sz="2800" b="1" dirty="0" err="1" smtClean="0"/>
              <a:t>Prestasi</a:t>
            </a:r>
            <a:r>
              <a:rPr lang="en-US" sz="2800" b="1" dirty="0" smtClean="0"/>
              <a:t> </a:t>
            </a:r>
            <a:r>
              <a:rPr lang="en-US" sz="2800" b="1" dirty="0" err="1"/>
              <a:t>intelektual</a:t>
            </a:r>
            <a:r>
              <a:rPr lang="en-US" sz="2800" b="1" dirty="0"/>
              <a:t> yang </a:t>
            </a:r>
            <a:r>
              <a:rPr lang="en-US" sz="2800" b="1" dirty="0" err="1"/>
              <a:t>dicapai</a:t>
            </a:r>
            <a:r>
              <a:rPr lang="en-US" sz="2800" b="1" dirty="0"/>
              <a:t> </a:t>
            </a:r>
            <a:r>
              <a:rPr lang="en-US" sz="2800" b="1" dirty="0" err="1"/>
              <a:t>dalam</a:t>
            </a:r>
            <a:r>
              <a:rPr lang="en-US" sz="2800" b="1" dirty="0"/>
              <a:t> </a:t>
            </a:r>
            <a:r>
              <a:rPr lang="en-US" sz="2800" b="1" dirty="0" err="1"/>
              <a:t>periode</a:t>
            </a:r>
            <a:r>
              <a:rPr lang="en-US" sz="2800" b="1" dirty="0"/>
              <a:t> </a:t>
            </a:r>
            <a:r>
              <a:rPr lang="en-US" sz="2800" b="1" dirty="0" err="1"/>
              <a:t>ini</a:t>
            </a:r>
            <a:r>
              <a:rPr lang="en-US" sz="2800" b="1" dirty="0"/>
              <a:t> </a:t>
            </a:r>
            <a:r>
              <a:rPr lang="en-US" sz="2800" b="1" dirty="0" err="1"/>
              <a:t>ialah</a:t>
            </a:r>
            <a:r>
              <a:rPr lang="en-US" sz="2800" b="1" dirty="0"/>
              <a:t> </a:t>
            </a:r>
            <a:r>
              <a:rPr lang="en-US" sz="2800" b="1" dirty="0" err="1"/>
              <a:t>perkembangan</a:t>
            </a:r>
            <a:r>
              <a:rPr lang="en-US" sz="2800" b="1" dirty="0"/>
              <a:t> </a:t>
            </a:r>
            <a:r>
              <a:rPr lang="en-US" sz="2800" b="1" dirty="0" err="1"/>
              <a:t>bahasa</a:t>
            </a:r>
            <a:r>
              <a:rPr lang="en-US" sz="2800" b="1" dirty="0"/>
              <a:t>, </a:t>
            </a:r>
            <a:r>
              <a:rPr lang="en-US" sz="2800" b="1" dirty="0" err="1"/>
              <a:t>hubngan</a:t>
            </a:r>
            <a:r>
              <a:rPr lang="en-US" sz="2800" b="1" dirty="0"/>
              <a:t> </a:t>
            </a:r>
            <a:r>
              <a:rPr lang="en-US" sz="2800" b="1" dirty="0" err="1"/>
              <a:t>tentang</a:t>
            </a:r>
            <a:r>
              <a:rPr lang="en-US" sz="2800" b="1" dirty="0"/>
              <a:t> </a:t>
            </a:r>
            <a:r>
              <a:rPr lang="en-US" sz="2800" b="1" dirty="0" err="1"/>
              <a:t>objek</a:t>
            </a:r>
            <a:r>
              <a:rPr lang="en-US" sz="2800" b="1" dirty="0"/>
              <a:t>, </a:t>
            </a:r>
            <a:r>
              <a:rPr lang="en-US" sz="2800" b="1" dirty="0" err="1"/>
              <a:t>kontrol</a:t>
            </a:r>
            <a:r>
              <a:rPr lang="en-US" sz="2800" b="1" dirty="0"/>
              <a:t> </a:t>
            </a:r>
            <a:r>
              <a:rPr lang="en-US" sz="2800" b="1" dirty="0" err="1"/>
              <a:t>skema</a:t>
            </a:r>
            <a:r>
              <a:rPr lang="en-US" sz="2800" b="1" dirty="0"/>
              <a:t>, </a:t>
            </a:r>
            <a:r>
              <a:rPr lang="en-US" sz="2800" b="1" dirty="0" err="1"/>
              <a:t>kerangka</a:t>
            </a:r>
            <a:r>
              <a:rPr lang="en-US" sz="2800" b="1" dirty="0"/>
              <a:t> </a:t>
            </a:r>
            <a:r>
              <a:rPr lang="en-US" sz="2800" b="1" dirty="0" err="1"/>
              <a:t>berpikir</a:t>
            </a:r>
            <a:r>
              <a:rPr lang="en-US" sz="2800" b="1" dirty="0"/>
              <a:t>, </a:t>
            </a:r>
            <a:r>
              <a:rPr lang="en-US" sz="2800" b="1" dirty="0" err="1"/>
              <a:t>pembentukan</a:t>
            </a:r>
            <a:r>
              <a:rPr lang="en-US" sz="2800" b="1" dirty="0"/>
              <a:t> </a:t>
            </a:r>
            <a:r>
              <a:rPr lang="en-US" sz="2800" b="1" dirty="0" err="1"/>
              <a:t>pengertian</a:t>
            </a:r>
            <a:r>
              <a:rPr lang="en-US" sz="2800" b="1" dirty="0"/>
              <a:t>, </a:t>
            </a:r>
            <a:r>
              <a:rPr lang="en-US" sz="2800" b="1" dirty="0" err="1"/>
              <a:t>pengenalan</a:t>
            </a:r>
            <a:r>
              <a:rPr lang="en-US" sz="2800" b="1" dirty="0"/>
              <a:t> </a:t>
            </a:r>
            <a:r>
              <a:rPr lang="en-US" sz="2800" b="1" dirty="0" err="1"/>
              <a:t>hubungan</a:t>
            </a:r>
            <a:r>
              <a:rPr lang="en-US" sz="2800" b="1" dirty="0"/>
              <a:t> </a:t>
            </a:r>
            <a:r>
              <a:rPr lang="en-US" sz="2800" b="1" dirty="0" err="1"/>
              <a:t>sebab-akibat</a:t>
            </a:r>
            <a:r>
              <a:rPr lang="en-US" sz="2800" b="1" dirty="0"/>
              <a:t>. </a:t>
            </a:r>
            <a:endParaRPr lang="id-ID" sz="2800" b="1" dirty="0"/>
          </a:p>
        </p:txBody>
      </p:sp>
    </p:spTree>
    <p:extLst>
      <p:ext uri="{BB962C8B-B14F-4D97-AF65-F5344CB8AC3E}">
        <p14:creationId xmlns:p14="http://schemas.microsoft.com/office/powerpoint/2010/main" val="2418901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2974" y="625043"/>
            <a:ext cx="68252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d-ID" sz="3200" dirty="0" smtClean="0">
                <a:solidFill>
                  <a:prstClr val="black"/>
                </a:solidFill>
                <a:sym typeface="Wingdings" pitchFamily="2" charset="2"/>
              </a:rPr>
              <a:t> </a:t>
            </a:r>
            <a:r>
              <a:rPr lang="en-US" sz="3200" dirty="0" err="1" smtClean="0">
                <a:solidFill>
                  <a:prstClr val="black"/>
                </a:solidFill>
              </a:rPr>
              <a:t>Perilaku</a:t>
            </a:r>
            <a:r>
              <a:rPr lang="en-US" sz="3200" dirty="0" smtClean="0">
                <a:solidFill>
                  <a:prstClr val="black"/>
                </a:solidFill>
              </a:rPr>
              <a:t> </a:t>
            </a:r>
            <a:r>
              <a:rPr lang="en-US" sz="3200" dirty="0" err="1">
                <a:solidFill>
                  <a:prstClr val="black"/>
                </a:solidFill>
              </a:rPr>
              <a:t>kognitif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en-US" sz="3200" dirty="0" err="1">
                <a:solidFill>
                  <a:prstClr val="black"/>
                </a:solidFill>
              </a:rPr>
              <a:t>tampak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en-US" sz="3200" dirty="0" err="1">
                <a:solidFill>
                  <a:prstClr val="black"/>
                </a:solidFill>
              </a:rPr>
              <a:t>antara</a:t>
            </a:r>
            <a:r>
              <a:rPr lang="en-US" sz="3200" dirty="0">
                <a:solidFill>
                  <a:prstClr val="black"/>
                </a:solidFill>
              </a:rPr>
              <a:t> lain :</a:t>
            </a:r>
            <a:endParaRPr lang="id-ID" sz="3200" dirty="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3528" y="1772816"/>
            <a:ext cx="855982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sz="2400" dirty="0" err="1" smtClean="0"/>
              <a:t>Menyadari</a:t>
            </a:r>
            <a:r>
              <a:rPr lang="en-US" sz="2400" dirty="0" smtClean="0"/>
              <a:t> </a:t>
            </a:r>
            <a:r>
              <a:rPr lang="en-US" sz="2400" dirty="0" err="1"/>
              <a:t>dirinya</a:t>
            </a:r>
            <a:r>
              <a:rPr lang="en-US" sz="2400" dirty="0"/>
              <a:t> </a:t>
            </a:r>
            <a:r>
              <a:rPr lang="en-US" sz="2400" dirty="0" err="1"/>
              <a:t>berbeda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benda-benda</a:t>
            </a:r>
            <a:r>
              <a:rPr lang="en-US" sz="2400" dirty="0"/>
              <a:t> lain di </a:t>
            </a:r>
            <a:r>
              <a:rPr lang="en-US" sz="2400" dirty="0" err="1"/>
              <a:t>sekitarnya</a:t>
            </a:r>
            <a:r>
              <a:rPr lang="en-US" sz="2400" dirty="0" smtClean="0"/>
              <a:t>.</a:t>
            </a:r>
            <a:endParaRPr lang="id-ID" sz="2400" dirty="0" smtClean="0"/>
          </a:p>
          <a:p>
            <a:pPr marL="342900" lvl="0" indent="-342900">
              <a:buFont typeface="+mj-lt"/>
              <a:buAutoNum type="arabicPeriod"/>
            </a:pPr>
            <a:endParaRPr lang="id-ID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err="1"/>
              <a:t>Sensitif</a:t>
            </a:r>
            <a:r>
              <a:rPr lang="en-US" sz="2400" dirty="0"/>
              <a:t> </a:t>
            </a:r>
            <a:r>
              <a:rPr lang="en-US" sz="2400" dirty="0" err="1"/>
              <a:t>terhadap</a:t>
            </a:r>
            <a:r>
              <a:rPr lang="en-US" sz="2400" dirty="0"/>
              <a:t> </a:t>
            </a:r>
            <a:r>
              <a:rPr lang="en-US" sz="2400" dirty="0" err="1"/>
              <a:t>rangsangan</a:t>
            </a:r>
            <a:r>
              <a:rPr lang="en-US" sz="2400" dirty="0"/>
              <a:t> </a:t>
            </a:r>
            <a:r>
              <a:rPr lang="en-US" sz="2400" dirty="0" err="1"/>
              <a:t>suara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bahaya</a:t>
            </a:r>
            <a:r>
              <a:rPr lang="en-US" sz="2400" dirty="0"/>
              <a:t>.</a:t>
            </a:r>
            <a:endParaRPr lang="id-ID" sz="2400" dirty="0"/>
          </a:p>
          <a:p>
            <a:pPr marL="342900" lvl="0" indent="-342900">
              <a:buFont typeface="+mj-lt"/>
              <a:buAutoNum type="arabicPeriod"/>
            </a:pPr>
            <a:endParaRPr lang="id-ID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400" dirty="0" err="1"/>
              <a:t>Mencoba</a:t>
            </a:r>
            <a:r>
              <a:rPr lang="en-US" sz="2400" dirty="0"/>
              <a:t> </a:t>
            </a:r>
            <a:r>
              <a:rPr lang="en-US" sz="2400" dirty="0" err="1"/>
              <a:t>bertahan</a:t>
            </a:r>
            <a:r>
              <a:rPr lang="en-US" sz="2400" dirty="0"/>
              <a:t> </a:t>
            </a:r>
            <a:r>
              <a:rPr lang="en-US" sz="2400" dirty="0" err="1"/>
              <a:t>pada</a:t>
            </a:r>
            <a:r>
              <a:rPr lang="en-US" sz="2400" dirty="0"/>
              <a:t> </a:t>
            </a:r>
            <a:r>
              <a:rPr lang="en-US" sz="2400" dirty="0" err="1"/>
              <a:t>pengalaman-pengalaman</a:t>
            </a:r>
            <a:r>
              <a:rPr lang="en-US" sz="2400" dirty="0"/>
              <a:t> yang </a:t>
            </a:r>
            <a:r>
              <a:rPr lang="en-US" sz="2400" dirty="0" err="1"/>
              <a:t>menarik</a:t>
            </a:r>
            <a:r>
              <a:rPr lang="en-US" sz="2400" dirty="0"/>
              <a:t>.</a:t>
            </a:r>
            <a:endParaRPr lang="id-ID" sz="2400" dirty="0"/>
          </a:p>
          <a:p>
            <a:pPr marL="342900" lvl="0" indent="-342900">
              <a:buFont typeface="+mj-lt"/>
              <a:buAutoNum type="arabicPeriod"/>
            </a:pPr>
            <a:endParaRPr lang="id-ID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400" dirty="0" err="1"/>
              <a:t>Mendefinisikan</a:t>
            </a:r>
            <a:r>
              <a:rPr lang="en-US" sz="2400" dirty="0"/>
              <a:t> </a:t>
            </a:r>
            <a:r>
              <a:rPr lang="en-US" sz="2400" dirty="0" err="1"/>
              <a:t>objek</a:t>
            </a:r>
            <a:r>
              <a:rPr lang="en-US" sz="2400" dirty="0"/>
              <a:t>/</a:t>
            </a:r>
            <a:r>
              <a:rPr lang="en-US" sz="2400" dirty="0" err="1"/>
              <a:t>benda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 smtClean="0"/>
              <a:t>manipulasinya</a:t>
            </a:r>
            <a:r>
              <a:rPr lang="id-ID" sz="2400" dirty="0" smtClean="0"/>
              <a:t>.</a:t>
            </a:r>
            <a:endParaRPr lang="id-ID" sz="2400" dirty="0"/>
          </a:p>
          <a:p>
            <a:pPr marL="342900" lvl="0" indent="-342900">
              <a:buFont typeface="+mj-lt"/>
              <a:buAutoNum type="arabicPeriod"/>
            </a:pPr>
            <a:endParaRPr lang="id-ID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400" dirty="0" err="1"/>
              <a:t>Mulai</a:t>
            </a:r>
            <a:r>
              <a:rPr lang="en-US" sz="2400" dirty="0"/>
              <a:t> </a:t>
            </a:r>
            <a:r>
              <a:rPr lang="en-US" sz="2400" dirty="0" err="1"/>
              <a:t>memahami</a:t>
            </a:r>
            <a:r>
              <a:rPr lang="en-US" sz="2400" dirty="0"/>
              <a:t> </a:t>
            </a:r>
            <a:r>
              <a:rPr lang="en-US" sz="2400" dirty="0" err="1"/>
              <a:t>ketepatan</a:t>
            </a:r>
            <a:r>
              <a:rPr lang="en-US" sz="2400" dirty="0"/>
              <a:t> </a:t>
            </a:r>
            <a:r>
              <a:rPr lang="en-US" sz="2400" dirty="0" err="1"/>
              <a:t>makna</a:t>
            </a:r>
            <a:r>
              <a:rPr lang="en-US" sz="2400" dirty="0"/>
              <a:t> </a:t>
            </a:r>
            <a:r>
              <a:rPr lang="en-US" sz="2400" dirty="0" err="1"/>
              <a:t>suatu</a:t>
            </a:r>
            <a:r>
              <a:rPr lang="en-US" sz="2400" dirty="0"/>
              <a:t> </a:t>
            </a:r>
            <a:r>
              <a:rPr lang="en-US" sz="2400" dirty="0" err="1"/>
              <a:t>objek</a:t>
            </a:r>
            <a:r>
              <a:rPr lang="en-US" sz="2400" dirty="0"/>
              <a:t> </a:t>
            </a:r>
            <a:r>
              <a:rPr lang="en-US" sz="2400" dirty="0" err="1"/>
              <a:t>meskipun</a:t>
            </a:r>
            <a:r>
              <a:rPr lang="en-US" sz="2400" dirty="0"/>
              <a:t> </a:t>
            </a:r>
            <a:r>
              <a:rPr lang="en-US" sz="2400" dirty="0" err="1"/>
              <a:t>lokasi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posisinya</a:t>
            </a:r>
            <a:r>
              <a:rPr lang="en-US" sz="2400" dirty="0"/>
              <a:t> </a:t>
            </a:r>
            <a:r>
              <a:rPr lang="en-US" sz="2400" dirty="0" err="1"/>
              <a:t>berubah</a:t>
            </a:r>
            <a:r>
              <a:rPr lang="en-US" sz="2400" dirty="0" smtClean="0"/>
              <a:t>.</a:t>
            </a:r>
            <a:endParaRPr lang="id-ID" sz="2400" dirty="0"/>
          </a:p>
        </p:txBody>
      </p:sp>
    </p:spTree>
    <p:extLst>
      <p:ext uri="{BB962C8B-B14F-4D97-AF65-F5344CB8AC3E}">
        <p14:creationId xmlns:p14="http://schemas.microsoft.com/office/powerpoint/2010/main" val="3201891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6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7204" y="260648"/>
            <a:ext cx="864096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dirty="0" smtClean="0"/>
              <a:t>	</a:t>
            </a:r>
            <a:r>
              <a:rPr lang="en-US" sz="2400" dirty="0" err="1" smtClean="0"/>
              <a:t>Secara</a:t>
            </a:r>
            <a:r>
              <a:rPr lang="en-US" sz="2400" dirty="0" smtClean="0"/>
              <a:t> </a:t>
            </a:r>
            <a:r>
              <a:rPr lang="en-US" sz="2400" dirty="0" err="1"/>
              <a:t>akademis</a:t>
            </a:r>
            <a:r>
              <a:rPr lang="en-US" sz="2400" dirty="0"/>
              <a:t> </a:t>
            </a:r>
            <a:r>
              <a:rPr lang="en-US" sz="2400" dirty="0" err="1"/>
              <a:t>apabila</a:t>
            </a:r>
            <a:r>
              <a:rPr lang="en-US" sz="2400" dirty="0"/>
              <a:t> 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megalami</a:t>
            </a:r>
            <a:r>
              <a:rPr lang="en-US" sz="2400" dirty="0"/>
              <a:t> </a:t>
            </a:r>
            <a:r>
              <a:rPr lang="en-US" sz="2400" dirty="0" err="1"/>
              <a:t>keterbatasan</a:t>
            </a:r>
            <a:r>
              <a:rPr lang="en-US" sz="2400" dirty="0"/>
              <a:t> </a:t>
            </a:r>
            <a:r>
              <a:rPr lang="en-US" sz="2400" dirty="0" err="1"/>
              <a:t>secara</a:t>
            </a:r>
            <a:r>
              <a:rPr lang="en-US" sz="2400" dirty="0"/>
              <a:t> </a:t>
            </a:r>
            <a:r>
              <a:rPr lang="en-US" sz="2400" dirty="0" err="1"/>
              <a:t>kognitif</a:t>
            </a:r>
            <a:r>
              <a:rPr lang="en-US" sz="2400" dirty="0"/>
              <a:t> </a:t>
            </a:r>
            <a:r>
              <a:rPr lang="en-US" sz="2400" dirty="0" err="1"/>
              <a:t>maka</a:t>
            </a:r>
            <a:r>
              <a:rPr lang="en-US" sz="2400" dirty="0"/>
              <a:t> </a:t>
            </a:r>
            <a:r>
              <a:rPr lang="en-US" sz="2400" dirty="0" err="1"/>
              <a:t>ia</a:t>
            </a:r>
            <a:r>
              <a:rPr lang="en-US" sz="2400" dirty="0"/>
              <a:t>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memperlihatkan</a:t>
            </a:r>
            <a:r>
              <a:rPr lang="en-US" sz="2400" dirty="0"/>
              <a:t> </a:t>
            </a:r>
            <a:r>
              <a:rPr lang="en-US" sz="2400" dirty="0" err="1"/>
              <a:t>hasil</a:t>
            </a:r>
            <a:r>
              <a:rPr lang="en-US" sz="2400" dirty="0"/>
              <a:t> </a:t>
            </a:r>
            <a:r>
              <a:rPr lang="en-US" sz="2400" dirty="0" err="1"/>
              <a:t>belajar</a:t>
            </a:r>
            <a:r>
              <a:rPr lang="en-US" sz="2400" dirty="0"/>
              <a:t> yang </a:t>
            </a:r>
            <a:r>
              <a:rPr lang="en-US" sz="2400" dirty="0" err="1"/>
              <a:t>baik</a:t>
            </a:r>
            <a:r>
              <a:rPr lang="en-US" sz="2400" dirty="0"/>
              <a:t> </a:t>
            </a:r>
            <a:r>
              <a:rPr lang="en-US" sz="2400" dirty="0" err="1"/>
              <a:t>asalkan</a:t>
            </a:r>
            <a:r>
              <a:rPr lang="en-US" sz="2400" dirty="0"/>
              <a:t> </a:t>
            </a:r>
            <a:r>
              <a:rPr lang="en-US" sz="2400" dirty="0" err="1"/>
              <a:t>lingkungan</a:t>
            </a:r>
            <a:r>
              <a:rPr lang="en-US" sz="2400" dirty="0"/>
              <a:t> </a:t>
            </a:r>
            <a:r>
              <a:rPr lang="en-US" sz="2400" dirty="0" err="1"/>
              <a:t>sekitar</a:t>
            </a:r>
            <a:r>
              <a:rPr lang="en-US" sz="2400" dirty="0"/>
              <a:t> </a:t>
            </a:r>
            <a:r>
              <a:rPr lang="en-US" sz="2400" dirty="0" err="1"/>
              <a:t>memberikan</a:t>
            </a:r>
            <a:r>
              <a:rPr lang="en-US" sz="2400" dirty="0"/>
              <a:t> </a:t>
            </a:r>
            <a:r>
              <a:rPr lang="en-US" sz="2400" dirty="0" err="1"/>
              <a:t>dukungan</a:t>
            </a:r>
            <a:r>
              <a:rPr lang="en-US" sz="2400" dirty="0"/>
              <a:t> yang </a:t>
            </a:r>
            <a:r>
              <a:rPr lang="en-US" sz="2400" dirty="0" err="1"/>
              <a:t>penuh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alat-alat</a:t>
            </a:r>
            <a:r>
              <a:rPr lang="en-US" sz="2400" dirty="0"/>
              <a:t> bantu yang </a:t>
            </a:r>
            <a:r>
              <a:rPr lang="en-US" sz="2400" dirty="0" err="1"/>
              <a:t>memadai</a:t>
            </a:r>
            <a:r>
              <a:rPr lang="en-US" sz="2400" dirty="0" smtClean="0"/>
              <a:t>.</a:t>
            </a:r>
            <a:endParaRPr lang="id-ID" sz="2400" dirty="0" smtClean="0"/>
          </a:p>
          <a:p>
            <a:endParaRPr lang="id-ID" sz="2400" dirty="0"/>
          </a:p>
          <a:p>
            <a:r>
              <a:rPr lang="id-ID" sz="2400" dirty="0" smtClean="0"/>
              <a:t>	</a:t>
            </a:r>
            <a:r>
              <a:rPr lang="en-US" sz="2400" dirty="0" err="1" smtClean="0"/>
              <a:t>Secara</a:t>
            </a:r>
            <a:r>
              <a:rPr lang="en-US" sz="2400" dirty="0" smtClean="0"/>
              <a:t> </a:t>
            </a:r>
            <a:r>
              <a:rPr lang="en-US" sz="2400" dirty="0" err="1"/>
              <a:t>emosional</a:t>
            </a:r>
            <a:r>
              <a:rPr lang="en-US" sz="2400" dirty="0"/>
              <a:t> </a:t>
            </a:r>
            <a:r>
              <a:rPr lang="en-US" sz="2400" dirty="0" err="1"/>
              <a:t>pada</a:t>
            </a:r>
            <a:r>
              <a:rPr lang="en-US" sz="2400" dirty="0"/>
              <a:t> </a:t>
            </a:r>
            <a:r>
              <a:rPr lang="en-US" sz="2400" dirty="0" err="1"/>
              <a:t>umumnya</a:t>
            </a:r>
            <a:r>
              <a:rPr lang="en-US" sz="2400" dirty="0"/>
              <a:t> </a:t>
            </a:r>
            <a:r>
              <a:rPr lang="en-US" sz="2400" dirty="0" err="1"/>
              <a:t>anak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gangguan</a:t>
            </a:r>
            <a:r>
              <a:rPr lang="en-US" sz="2400" dirty="0"/>
              <a:t> </a:t>
            </a:r>
            <a:r>
              <a:rPr lang="en-US" sz="2400" dirty="0" err="1"/>
              <a:t>fisik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memilih</a:t>
            </a:r>
            <a:r>
              <a:rPr lang="en-US" sz="2400" dirty="0"/>
              <a:t> </a:t>
            </a:r>
            <a:r>
              <a:rPr lang="en-US" sz="2400" dirty="0" err="1"/>
              <a:t>konsep</a:t>
            </a:r>
            <a:r>
              <a:rPr lang="en-US" sz="2400" dirty="0"/>
              <a:t>  </a:t>
            </a:r>
            <a:r>
              <a:rPr lang="en-US" sz="2400" dirty="0" err="1"/>
              <a:t>diri</a:t>
            </a:r>
            <a:r>
              <a:rPr lang="en-US" sz="2400" dirty="0"/>
              <a:t> yang </a:t>
            </a:r>
            <a:r>
              <a:rPr lang="en-US" sz="2400" dirty="0" err="1"/>
              <a:t>rendah</a:t>
            </a:r>
            <a:r>
              <a:rPr lang="en-US" sz="2400" dirty="0"/>
              <a:t>. </a:t>
            </a:r>
            <a:r>
              <a:rPr lang="en-US" sz="2400" dirty="0" err="1"/>
              <a:t>Oleh</a:t>
            </a:r>
            <a:r>
              <a:rPr lang="en-US" sz="2400" dirty="0"/>
              <a:t> </a:t>
            </a:r>
            <a:r>
              <a:rPr lang="en-US" sz="2400" dirty="0" err="1"/>
              <a:t>karena</a:t>
            </a:r>
            <a:r>
              <a:rPr lang="en-US" sz="2400" dirty="0"/>
              <a:t> </a:t>
            </a:r>
            <a:r>
              <a:rPr lang="en-US" sz="2400" dirty="0" err="1"/>
              <a:t>itu</a:t>
            </a:r>
            <a:r>
              <a:rPr lang="en-US" sz="2400" dirty="0"/>
              <a:t> </a:t>
            </a:r>
            <a:r>
              <a:rPr lang="en-US" sz="2400" dirty="0" err="1"/>
              <a:t>harus</a:t>
            </a:r>
            <a:r>
              <a:rPr lang="en-US" sz="2400" dirty="0"/>
              <a:t> </a:t>
            </a:r>
            <a:r>
              <a:rPr lang="en-US" sz="2400" dirty="0" err="1"/>
              <a:t>terus</a:t>
            </a:r>
            <a:r>
              <a:rPr lang="en-US" sz="2400" dirty="0"/>
              <a:t> </a:t>
            </a:r>
            <a:r>
              <a:rPr lang="en-US" sz="2400" dirty="0" err="1"/>
              <a:t>didukung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dikembangkan</a:t>
            </a:r>
            <a:r>
              <a:rPr lang="en-US" sz="2400" dirty="0"/>
              <a:t> </a:t>
            </a:r>
            <a:r>
              <a:rPr lang="en-US" sz="2400" dirty="0" err="1"/>
              <a:t>konsep</a:t>
            </a:r>
            <a:r>
              <a:rPr lang="en-US" sz="2400" dirty="0"/>
              <a:t> </a:t>
            </a:r>
            <a:r>
              <a:rPr lang="en-US" sz="2400" dirty="0" err="1"/>
              <a:t>diri</a:t>
            </a:r>
            <a:r>
              <a:rPr lang="en-US" sz="2400" dirty="0"/>
              <a:t> yang </a:t>
            </a:r>
            <a:r>
              <a:rPr lang="en-US" sz="2400" dirty="0" err="1"/>
              <a:t>positif</a:t>
            </a:r>
            <a:r>
              <a:rPr lang="en-US" sz="2400" dirty="0"/>
              <a:t> </a:t>
            </a:r>
            <a:r>
              <a:rPr lang="en-US" sz="2400" dirty="0" err="1"/>
              <a:t>pada</a:t>
            </a:r>
            <a:r>
              <a:rPr lang="en-US" sz="2400" dirty="0"/>
              <a:t> </a:t>
            </a:r>
            <a:r>
              <a:rPr lang="en-US" sz="2400" dirty="0" err="1"/>
              <a:t>anak</a:t>
            </a:r>
            <a:r>
              <a:rPr lang="en-US" sz="2400" dirty="0"/>
              <a:t> </a:t>
            </a:r>
            <a:r>
              <a:rPr lang="en-US" sz="2400" dirty="0" err="1"/>
              <a:t>tersebut</a:t>
            </a:r>
            <a:r>
              <a:rPr lang="en-US" sz="2400" dirty="0"/>
              <a:t>.</a:t>
            </a:r>
            <a:endParaRPr lang="id-ID" sz="2400" dirty="0"/>
          </a:p>
          <a:p>
            <a:endParaRPr lang="id-ID" sz="2400" dirty="0" smtClean="0"/>
          </a:p>
          <a:p>
            <a:r>
              <a:rPr lang="id-ID" sz="2400" dirty="0" smtClean="0"/>
              <a:t>	</a:t>
            </a:r>
            <a:r>
              <a:rPr lang="en-US" sz="2400" dirty="0" err="1" smtClean="0"/>
              <a:t>Secara</a:t>
            </a:r>
            <a:r>
              <a:rPr lang="en-US" sz="2400" dirty="0" smtClean="0"/>
              <a:t> </a:t>
            </a:r>
            <a:r>
              <a:rPr lang="en-US" sz="2400" dirty="0"/>
              <a:t>social, </a:t>
            </a:r>
            <a:r>
              <a:rPr lang="en-US" sz="2400" dirty="0" err="1"/>
              <a:t>anak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gangguan</a:t>
            </a:r>
            <a:r>
              <a:rPr lang="en-US" sz="2400" dirty="0"/>
              <a:t> </a:t>
            </a:r>
            <a:r>
              <a:rPr lang="en-US" sz="2400" dirty="0" err="1"/>
              <a:t>fisik</a:t>
            </a:r>
            <a:r>
              <a:rPr lang="en-US" sz="2400" dirty="0"/>
              <a:t> </a:t>
            </a:r>
            <a:r>
              <a:rPr lang="en-US" sz="2400" dirty="0" err="1"/>
              <a:t>sangat</a:t>
            </a:r>
            <a:r>
              <a:rPr lang="en-US" sz="2400" dirty="0"/>
              <a:t> </a:t>
            </a:r>
            <a:r>
              <a:rPr lang="en-US" sz="2400" dirty="0" err="1"/>
              <a:t>memerlukan</a:t>
            </a:r>
            <a:r>
              <a:rPr lang="en-US" sz="2400" dirty="0"/>
              <a:t> </a:t>
            </a:r>
            <a:r>
              <a:rPr lang="en-US" sz="2400" dirty="0" err="1"/>
              <a:t>bantuan</a:t>
            </a:r>
            <a:r>
              <a:rPr lang="en-US" sz="2400" dirty="0"/>
              <a:t> </a:t>
            </a:r>
            <a:r>
              <a:rPr lang="en-US" sz="2400" dirty="0" err="1"/>
              <a:t>oleh</a:t>
            </a:r>
            <a:r>
              <a:rPr lang="en-US" sz="2400" dirty="0"/>
              <a:t> orang lain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berinteraksi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teman</a:t>
            </a:r>
            <a:r>
              <a:rPr lang="en-US" sz="2400" dirty="0"/>
              <a:t> </a:t>
            </a:r>
            <a:r>
              <a:rPr lang="en-US" sz="2400" dirty="0" err="1"/>
              <a:t>sebayanya</a:t>
            </a:r>
            <a:r>
              <a:rPr lang="en-US" sz="2400" dirty="0"/>
              <a:t>. </a:t>
            </a:r>
            <a:r>
              <a:rPr lang="en-US" sz="2400" dirty="0" err="1"/>
              <a:t>Mereka</a:t>
            </a:r>
            <a:r>
              <a:rPr lang="en-US" sz="2400" dirty="0"/>
              <a:t> </a:t>
            </a:r>
            <a:r>
              <a:rPr lang="en-US" sz="2400" dirty="0" err="1"/>
              <a:t>memerlukan</a:t>
            </a:r>
            <a:r>
              <a:rPr lang="en-US" sz="2400" dirty="0"/>
              <a:t> </a:t>
            </a:r>
            <a:r>
              <a:rPr lang="en-US" sz="2400" dirty="0" err="1"/>
              <a:t>akses</a:t>
            </a:r>
            <a:r>
              <a:rPr lang="en-US" sz="2400" dirty="0"/>
              <a:t> yang </a:t>
            </a:r>
            <a:r>
              <a:rPr lang="en-US" sz="2400" dirty="0" err="1"/>
              <a:t>sesuai</a:t>
            </a:r>
            <a:r>
              <a:rPr lang="en-US" sz="2400" dirty="0"/>
              <a:t> </a:t>
            </a:r>
            <a:r>
              <a:rPr lang="en-US" sz="2400" dirty="0" err="1"/>
              <a:t>sehingga</a:t>
            </a:r>
            <a:r>
              <a:rPr lang="en-US" sz="2400" dirty="0"/>
              <a:t> </a:t>
            </a:r>
            <a:r>
              <a:rPr lang="en-US" sz="2400" dirty="0" err="1"/>
              <a:t>gangguan</a:t>
            </a:r>
            <a:r>
              <a:rPr lang="en-US" sz="2400" dirty="0"/>
              <a:t> </a:t>
            </a:r>
            <a:r>
              <a:rPr lang="en-US" sz="2400" dirty="0" err="1"/>
              <a:t>fisik</a:t>
            </a:r>
            <a:r>
              <a:rPr lang="en-US" sz="2400" dirty="0"/>
              <a:t> yang </a:t>
            </a:r>
            <a:r>
              <a:rPr lang="en-US" sz="2400" dirty="0" err="1"/>
              <a:t>dimilikinya</a:t>
            </a:r>
            <a:r>
              <a:rPr lang="en-US" sz="2400" dirty="0"/>
              <a:t> 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terlambat</a:t>
            </a:r>
            <a:r>
              <a:rPr lang="en-US" sz="2400" dirty="0" smtClean="0"/>
              <a:t>.</a:t>
            </a:r>
            <a:r>
              <a:rPr lang="id-ID" sz="2000" dirty="0" smtClean="0"/>
              <a:t>	</a:t>
            </a:r>
            <a:endParaRPr lang="id-ID" sz="2400" dirty="0"/>
          </a:p>
        </p:txBody>
      </p:sp>
    </p:spTree>
    <p:extLst>
      <p:ext uri="{BB962C8B-B14F-4D97-AF65-F5344CB8AC3E}">
        <p14:creationId xmlns:p14="http://schemas.microsoft.com/office/powerpoint/2010/main" val="2533947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5536" y="1412776"/>
            <a:ext cx="849694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400" dirty="0" smtClean="0"/>
              <a:t>	</a:t>
            </a:r>
            <a:r>
              <a:rPr lang="en-US" sz="2400" dirty="0" err="1" smtClean="0"/>
              <a:t>Secara</a:t>
            </a:r>
            <a:r>
              <a:rPr lang="en-US" sz="2400" dirty="0" smtClean="0"/>
              <a:t> </a:t>
            </a:r>
            <a:r>
              <a:rPr lang="en-US" sz="2400" dirty="0" err="1" smtClean="0"/>
              <a:t>fisik</a:t>
            </a:r>
            <a:r>
              <a:rPr lang="en-US" sz="2400" dirty="0" smtClean="0"/>
              <a:t> </a:t>
            </a:r>
            <a:r>
              <a:rPr lang="en-US" sz="2400" dirty="0" err="1" smtClean="0"/>
              <a:t>dan</a:t>
            </a:r>
            <a:r>
              <a:rPr lang="en-US" sz="2400" dirty="0" smtClean="0"/>
              <a:t> </a:t>
            </a:r>
            <a:r>
              <a:rPr lang="en-US" sz="2400" dirty="0" err="1" smtClean="0"/>
              <a:t>medis</a:t>
            </a:r>
            <a:r>
              <a:rPr lang="en-US" sz="2400" dirty="0" smtClean="0"/>
              <a:t>, </a:t>
            </a:r>
            <a:r>
              <a:rPr lang="en-US" sz="2400" dirty="0" err="1" smtClean="0"/>
              <a:t>anak</a:t>
            </a:r>
            <a:r>
              <a:rPr lang="en-US" sz="2400" dirty="0" smtClean="0"/>
              <a:t> </a:t>
            </a:r>
            <a:r>
              <a:rPr lang="en-US" sz="2400" dirty="0" err="1" smtClean="0"/>
              <a:t>dengan</a:t>
            </a:r>
            <a:r>
              <a:rPr lang="en-US" sz="2400" dirty="0" smtClean="0"/>
              <a:t> </a:t>
            </a:r>
            <a:r>
              <a:rPr lang="en-US" sz="2400" dirty="0" err="1" smtClean="0"/>
              <a:t>gangguan</a:t>
            </a:r>
            <a:r>
              <a:rPr lang="en-US" sz="2400" dirty="0" smtClean="0"/>
              <a:t> </a:t>
            </a:r>
            <a:r>
              <a:rPr lang="en-US" sz="2400" dirty="0" err="1" smtClean="0"/>
              <a:t>ini</a:t>
            </a:r>
            <a:r>
              <a:rPr lang="en-US" sz="2400" dirty="0" smtClean="0"/>
              <a:t> </a:t>
            </a:r>
            <a:r>
              <a:rPr lang="en-US" sz="2400" dirty="0" err="1" smtClean="0"/>
              <a:t>akan</a:t>
            </a:r>
            <a:r>
              <a:rPr lang="en-US" sz="2400" dirty="0" smtClean="0"/>
              <a:t> </a:t>
            </a:r>
            <a:r>
              <a:rPr lang="en-US" sz="2400" dirty="0" err="1" smtClean="0"/>
              <a:t>memiliki</a:t>
            </a:r>
            <a:r>
              <a:rPr lang="en-US" sz="2400" dirty="0" smtClean="0"/>
              <a:t> </a:t>
            </a:r>
            <a:r>
              <a:rPr lang="en-US" sz="2400" dirty="0" err="1" smtClean="0"/>
              <a:t>kondisi</a:t>
            </a:r>
            <a:r>
              <a:rPr lang="en-US" sz="2400" dirty="0" smtClean="0"/>
              <a:t> </a:t>
            </a:r>
            <a:r>
              <a:rPr lang="en-US" sz="2400" dirty="0" err="1" smtClean="0"/>
              <a:t>fisik</a:t>
            </a:r>
            <a:r>
              <a:rPr lang="en-US" sz="2400" dirty="0" smtClean="0"/>
              <a:t> </a:t>
            </a:r>
            <a:r>
              <a:rPr lang="en-US" sz="2400" dirty="0" err="1" smtClean="0"/>
              <a:t>dan</a:t>
            </a:r>
            <a:r>
              <a:rPr lang="en-US" sz="2400" dirty="0" smtClean="0"/>
              <a:t> </a:t>
            </a:r>
            <a:r>
              <a:rPr lang="en-US" sz="2400" dirty="0" err="1" smtClean="0"/>
              <a:t>medis</a:t>
            </a:r>
            <a:r>
              <a:rPr lang="en-US" sz="2400" dirty="0" smtClean="0"/>
              <a:t> yang </a:t>
            </a:r>
            <a:r>
              <a:rPr lang="en-US" sz="2400" dirty="0" err="1" smtClean="0"/>
              <a:t>berbeda</a:t>
            </a:r>
            <a:r>
              <a:rPr lang="en-US" sz="2400" dirty="0" smtClean="0"/>
              <a:t> </a:t>
            </a:r>
            <a:r>
              <a:rPr lang="en-US" sz="2400" dirty="0" err="1" smtClean="0"/>
              <a:t>dengan</a:t>
            </a:r>
            <a:r>
              <a:rPr lang="en-US" sz="2400" dirty="0" smtClean="0"/>
              <a:t> </a:t>
            </a:r>
            <a:r>
              <a:rPr lang="en-US" sz="2400" dirty="0" err="1" smtClean="0"/>
              <a:t>anak</a:t>
            </a:r>
            <a:r>
              <a:rPr lang="en-US" sz="2400" dirty="0" smtClean="0"/>
              <a:t> </a:t>
            </a:r>
            <a:r>
              <a:rPr lang="en-US" sz="2400" dirty="0" err="1" smtClean="0"/>
              <a:t>pada</a:t>
            </a:r>
            <a:r>
              <a:rPr lang="en-US" sz="2400" dirty="0" smtClean="0"/>
              <a:t> </a:t>
            </a:r>
            <a:r>
              <a:rPr lang="en-US" sz="2400" dirty="0" err="1" smtClean="0"/>
              <a:t>umumnya</a:t>
            </a:r>
            <a:r>
              <a:rPr lang="en-US" sz="2400" dirty="0" smtClean="0"/>
              <a:t> </a:t>
            </a:r>
            <a:r>
              <a:rPr lang="en-US" sz="2400" dirty="0" err="1" smtClean="0"/>
              <a:t>dan</a:t>
            </a:r>
            <a:r>
              <a:rPr lang="en-US" sz="2400" dirty="0" smtClean="0"/>
              <a:t> </a:t>
            </a:r>
            <a:r>
              <a:rPr lang="en-US" sz="2400" dirty="0" err="1" smtClean="0"/>
              <a:t>memerlukan</a:t>
            </a:r>
            <a:r>
              <a:rPr lang="en-US" sz="2400" dirty="0" smtClean="0"/>
              <a:t> </a:t>
            </a:r>
            <a:r>
              <a:rPr lang="en-US" sz="2400" dirty="0" err="1" smtClean="0"/>
              <a:t>perhatian</a:t>
            </a:r>
            <a:r>
              <a:rPr lang="en-US" sz="2400" dirty="0" smtClean="0"/>
              <a:t> yang </a:t>
            </a:r>
            <a:r>
              <a:rPr lang="en-US" sz="2400" dirty="0" err="1" smtClean="0"/>
              <a:t>khusus</a:t>
            </a:r>
            <a:r>
              <a:rPr lang="en-US" sz="2400" dirty="0" smtClean="0"/>
              <a:t>.</a:t>
            </a:r>
            <a:endParaRPr lang="id-ID" sz="2400" dirty="0" smtClean="0"/>
          </a:p>
          <a:p>
            <a:endParaRPr lang="id-ID" sz="2400" dirty="0"/>
          </a:p>
          <a:p>
            <a:endParaRPr lang="id-ID" sz="2400" dirty="0" smtClean="0"/>
          </a:p>
          <a:p>
            <a:endParaRPr lang="id-ID" sz="2400" dirty="0"/>
          </a:p>
          <a:p>
            <a:endParaRPr lang="id-ID" sz="2400" dirty="0" smtClean="0"/>
          </a:p>
          <a:p>
            <a:endParaRPr lang="id-ID" sz="2400" dirty="0" smtClean="0"/>
          </a:p>
          <a:p>
            <a:r>
              <a:rPr lang="en-US" sz="2400" dirty="0" smtClean="0"/>
              <a:t> </a:t>
            </a:r>
            <a:endParaRPr lang="id-ID" sz="2400" dirty="0" smtClean="0"/>
          </a:p>
          <a:p>
            <a:r>
              <a:rPr lang="id-ID" sz="2400" dirty="0" smtClean="0"/>
              <a:t>	</a:t>
            </a:r>
            <a:r>
              <a:rPr lang="en-US" sz="2400" dirty="0" smtClean="0"/>
              <a:t>Cara </a:t>
            </a:r>
            <a:r>
              <a:rPr lang="en-US" sz="2400" dirty="0" err="1" smtClean="0"/>
              <a:t>mengidentifikasi</a:t>
            </a:r>
            <a:r>
              <a:rPr lang="en-US" sz="2400" dirty="0" smtClean="0"/>
              <a:t> </a:t>
            </a:r>
            <a:r>
              <a:rPr lang="en-US" sz="2400" dirty="0" err="1" smtClean="0"/>
              <a:t>anak</a:t>
            </a:r>
            <a:r>
              <a:rPr lang="en-US" sz="2400" dirty="0" smtClean="0"/>
              <a:t> </a:t>
            </a:r>
            <a:r>
              <a:rPr lang="en-US" sz="2400" dirty="0" err="1" smtClean="0"/>
              <a:t>dengan</a:t>
            </a:r>
            <a:r>
              <a:rPr lang="en-US" sz="2400" dirty="0" smtClean="0"/>
              <a:t> </a:t>
            </a:r>
            <a:r>
              <a:rPr lang="en-US" sz="2400" dirty="0" err="1" smtClean="0"/>
              <a:t>gangguan</a:t>
            </a:r>
            <a:r>
              <a:rPr lang="en-US" sz="2400" dirty="0" smtClean="0"/>
              <a:t> </a:t>
            </a:r>
            <a:r>
              <a:rPr lang="en-US" sz="2400" dirty="0" err="1" smtClean="0"/>
              <a:t>fisik</a:t>
            </a:r>
            <a:r>
              <a:rPr lang="en-US" sz="2400" dirty="0" smtClean="0"/>
              <a:t> </a:t>
            </a:r>
            <a:r>
              <a:rPr lang="en-US" sz="2400" dirty="0" err="1" smtClean="0"/>
              <a:t>adalah</a:t>
            </a:r>
            <a:r>
              <a:rPr lang="en-US" sz="2400" dirty="0" smtClean="0"/>
              <a:t> </a:t>
            </a:r>
            <a:r>
              <a:rPr lang="en-US" sz="2400" dirty="0" err="1" smtClean="0"/>
              <a:t>dengan</a:t>
            </a:r>
            <a:r>
              <a:rPr lang="en-US" sz="2400" dirty="0" smtClean="0"/>
              <a:t> </a:t>
            </a:r>
            <a:r>
              <a:rPr lang="en-US" sz="2400" dirty="0" err="1" smtClean="0"/>
              <a:t>melakukan</a:t>
            </a:r>
            <a:r>
              <a:rPr lang="en-US" sz="2400" dirty="0" smtClean="0"/>
              <a:t> </a:t>
            </a:r>
            <a:r>
              <a:rPr lang="en-US" sz="2400" dirty="0" err="1" smtClean="0"/>
              <a:t>asesment</a:t>
            </a:r>
            <a:r>
              <a:rPr lang="en-US" sz="2400" dirty="0" smtClean="0"/>
              <a:t> </a:t>
            </a:r>
            <a:r>
              <a:rPr lang="en-US" sz="2400" dirty="0" err="1" smtClean="0"/>
              <a:t>terhadap</a:t>
            </a:r>
            <a:r>
              <a:rPr lang="en-US" sz="2400" dirty="0" smtClean="0"/>
              <a:t> </a:t>
            </a:r>
            <a:r>
              <a:rPr lang="en-US" sz="2400" dirty="0" err="1" smtClean="0"/>
              <a:t>kondisi</a:t>
            </a:r>
            <a:r>
              <a:rPr lang="en-US" sz="2400" dirty="0" smtClean="0"/>
              <a:t> </a:t>
            </a:r>
            <a:r>
              <a:rPr lang="en-US" sz="2400" dirty="0" err="1" smtClean="0"/>
              <a:t>medis</a:t>
            </a:r>
            <a:r>
              <a:rPr lang="en-US" sz="2400" dirty="0" smtClean="0"/>
              <a:t> </a:t>
            </a:r>
            <a:r>
              <a:rPr lang="en-US" sz="2400" dirty="0" err="1" smtClean="0"/>
              <a:t>dan</a:t>
            </a:r>
            <a:r>
              <a:rPr lang="en-US" sz="2400" dirty="0" smtClean="0"/>
              <a:t> </a:t>
            </a:r>
            <a:r>
              <a:rPr lang="en-US" sz="2400" dirty="0" err="1" smtClean="0"/>
              <a:t>fungsi</a:t>
            </a:r>
            <a:r>
              <a:rPr lang="en-US" sz="2400" dirty="0" smtClean="0"/>
              <a:t> </a:t>
            </a:r>
            <a:r>
              <a:rPr lang="en-US" sz="2400" dirty="0" err="1" smtClean="0"/>
              <a:t>fisiknya</a:t>
            </a:r>
            <a:r>
              <a:rPr lang="en-US" sz="2400" dirty="0" smtClean="0"/>
              <a:t>. </a:t>
            </a:r>
            <a:r>
              <a:rPr lang="en-US" sz="2400" dirty="0" err="1" smtClean="0"/>
              <a:t>Selain</a:t>
            </a:r>
            <a:r>
              <a:rPr lang="en-US" sz="2400" dirty="0" smtClean="0"/>
              <a:t> </a:t>
            </a:r>
            <a:r>
              <a:rPr lang="en-US" sz="2400" dirty="0" err="1" smtClean="0"/>
              <a:t>itu</a:t>
            </a:r>
            <a:r>
              <a:rPr lang="en-US" sz="2400" dirty="0" smtClean="0"/>
              <a:t> </a:t>
            </a:r>
            <a:r>
              <a:rPr lang="en-US" sz="2400" dirty="0" err="1" smtClean="0"/>
              <a:t>perlu</a:t>
            </a:r>
            <a:r>
              <a:rPr lang="en-US" sz="2400" dirty="0" smtClean="0"/>
              <a:t> </a:t>
            </a:r>
            <a:r>
              <a:rPr lang="en-US" sz="2400" dirty="0" err="1" smtClean="0"/>
              <a:t>juga</a:t>
            </a:r>
            <a:r>
              <a:rPr lang="en-US" sz="2400" dirty="0" smtClean="0"/>
              <a:t> </a:t>
            </a:r>
            <a:r>
              <a:rPr lang="en-US" sz="2400" dirty="0" err="1" smtClean="0"/>
              <a:t>dilakukan</a:t>
            </a:r>
            <a:r>
              <a:rPr lang="en-US" sz="2400" dirty="0" smtClean="0"/>
              <a:t> assessment </a:t>
            </a:r>
            <a:r>
              <a:rPr lang="en-US" sz="2400" dirty="0" err="1" smtClean="0"/>
              <a:t>terhadap</a:t>
            </a:r>
            <a:r>
              <a:rPr lang="en-US" sz="2400" dirty="0" smtClean="0"/>
              <a:t> </a:t>
            </a:r>
            <a:r>
              <a:rPr lang="en-US" sz="2400" dirty="0" err="1" smtClean="0"/>
              <a:t>fungsi</a:t>
            </a:r>
            <a:r>
              <a:rPr lang="en-US" sz="2400" dirty="0" smtClean="0"/>
              <a:t> </a:t>
            </a:r>
            <a:r>
              <a:rPr lang="en-US" sz="2400" dirty="0" err="1" smtClean="0"/>
              <a:t>intelektual</a:t>
            </a:r>
            <a:r>
              <a:rPr lang="en-US" sz="2400" dirty="0" smtClean="0"/>
              <a:t>,  </a:t>
            </a:r>
            <a:r>
              <a:rPr lang="en-US" sz="2400" dirty="0" err="1" smtClean="0"/>
              <a:t>prestasi</a:t>
            </a:r>
            <a:r>
              <a:rPr lang="en-US" sz="2400" dirty="0" smtClean="0"/>
              <a:t> </a:t>
            </a:r>
            <a:r>
              <a:rPr lang="en-US" sz="2400" dirty="0" err="1" smtClean="0"/>
              <a:t>akademik</a:t>
            </a:r>
            <a:r>
              <a:rPr lang="en-US" sz="2400" dirty="0" smtClean="0"/>
              <a:t>, </a:t>
            </a:r>
            <a:r>
              <a:rPr lang="en-US" sz="2400" dirty="0" err="1" smtClean="0"/>
              <a:t>bahasa</a:t>
            </a:r>
            <a:r>
              <a:rPr lang="en-US" sz="2400" dirty="0" smtClean="0"/>
              <a:t> </a:t>
            </a:r>
            <a:r>
              <a:rPr lang="en-US" sz="2400" dirty="0" err="1" smtClean="0"/>
              <a:t>dan</a:t>
            </a:r>
            <a:r>
              <a:rPr lang="en-US" sz="2400" dirty="0" smtClean="0"/>
              <a:t> area-area lain yang </a:t>
            </a:r>
            <a:r>
              <a:rPr lang="en-US" sz="2400" dirty="0" err="1" smtClean="0"/>
              <a:t>terkait</a:t>
            </a:r>
            <a:r>
              <a:rPr lang="en-US" sz="2400" dirty="0" smtClean="0"/>
              <a:t>. </a:t>
            </a:r>
            <a:r>
              <a:rPr lang="en-US" sz="2400" dirty="0" err="1" smtClean="0"/>
              <a:t>Semua</a:t>
            </a:r>
            <a:r>
              <a:rPr lang="en-US" sz="2400" dirty="0" smtClean="0"/>
              <a:t> assessment </a:t>
            </a:r>
            <a:r>
              <a:rPr lang="en-US" sz="2400" dirty="0" err="1" smtClean="0"/>
              <a:t>ini</a:t>
            </a:r>
            <a:r>
              <a:rPr lang="en-US" sz="2400" dirty="0" smtClean="0"/>
              <a:t> </a:t>
            </a:r>
            <a:r>
              <a:rPr lang="en-US" sz="2400" dirty="0" err="1" smtClean="0"/>
              <a:t>dlakukan</a:t>
            </a:r>
            <a:r>
              <a:rPr lang="en-US" sz="2400" dirty="0" smtClean="0"/>
              <a:t> </a:t>
            </a:r>
            <a:r>
              <a:rPr lang="en-US" sz="2400" dirty="0" err="1" smtClean="0"/>
              <a:t>oleh</a:t>
            </a:r>
            <a:r>
              <a:rPr lang="en-US" sz="2400" dirty="0" smtClean="0"/>
              <a:t> </a:t>
            </a:r>
            <a:r>
              <a:rPr lang="en-US" sz="2400" dirty="0" err="1" smtClean="0"/>
              <a:t>ahlinya</a:t>
            </a:r>
            <a:r>
              <a:rPr lang="en-US" sz="2400" dirty="0" smtClean="0"/>
              <a:t>.</a:t>
            </a:r>
            <a:endParaRPr lang="id-ID" sz="2400" dirty="0"/>
          </a:p>
        </p:txBody>
      </p:sp>
    </p:spTree>
    <p:extLst>
      <p:ext uri="{BB962C8B-B14F-4D97-AF65-F5344CB8AC3E}">
        <p14:creationId xmlns:p14="http://schemas.microsoft.com/office/powerpoint/2010/main" val="1421680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324544" y="332656"/>
            <a:ext cx="8229600" cy="1143000"/>
          </a:xfrm>
        </p:spPr>
        <p:txBody>
          <a:bodyPr>
            <a:noAutofit/>
          </a:bodyPr>
          <a:lstStyle/>
          <a:p>
            <a:r>
              <a:rPr lang="id-ID" sz="8000" u="sng" dirty="0" smtClean="0">
                <a:latin typeface="Algerian" pitchFamily="82" charset="0"/>
                <a:cs typeface="Andalus" pitchFamily="18" charset="-78"/>
              </a:rPr>
              <a:t>STUDY KASUS</a:t>
            </a:r>
            <a:endParaRPr lang="id-ID" sz="8000" u="sng" dirty="0">
              <a:latin typeface="Algerian" pitchFamily="82" charset="0"/>
              <a:cs typeface="Andalus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4729184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16632"/>
            <a:ext cx="8712968" cy="6336704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500" dirty="0" smtClean="0">
                <a:latin typeface="+mj-lt"/>
                <a:ea typeface="Times New Roman"/>
              </a:rPr>
              <a:t>LAPORAN PENELITIAN ANAK UMUR 0-2 PADA LAKI-LAKI</a:t>
            </a:r>
            <a:endParaRPr lang="id-ID" sz="4500" dirty="0" smtClean="0">
              <a:latin typeface="+mj-lt"/>
              <a:ea typeface="Times New Roman"/>
            </a:endParaRPr>
          </a:p>
          <a:p>
            <a:pPr marL="514350" indent="-514350">
              <a:buFont typeface="+mj-lt"/>
              <a:buAutoNum type="arabicPeriod"/>
            </a:pPr>
            <a:endParaRPr lang="id-ID" dirty="0" smtClean="0">
              <a:latin typeface="+mj-lt"/>
              <a:ea typeface="Times New Roman"/>
            </a:endParaRPr>
          </a:p>
          <a:p>
            <a:pPr marL="0" indent="0">
              <a:buNone/>
            </a:pPr>
            <a:r>
              <a:rPr lang="id-ID" b="1" dirty="0">
                <a:latin typeface="+mj-lt"/>
                <a:ea typeface="Times New Roman"/>
              </a:rPr>
              <a:t>	</a:t>
            </a:r>
            <a:r>
              <a:rPr lang="en-US" b="1" dirty="0" smtClean="0">
                <a:latin typeface="+mj-lt"/>
                <a:ea typeface="Times New Roman"/>
              </a:rPr>
              <a:t>Di </a:t>
            </a:r>
            <a:r>
              <a:rPr lang="en-US" b="1" dirty="0">
                <a:latin typeface="+mj-lt"/>
                <a:ea typeface="Times New Roman"/>
              </a:rPr>
              <a:t>Daerah </a:t>
            </a:r>
            <a:r>
              <a:rPr lang="en-US" b="1" dirty="0" err="1">
                <a:latin typeface="+mj-lt"/>
                <a:ea typeface="Times New Roman"/>
              </a:rPr>
              <a:t>Tegal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rejo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Banguntapan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Bantul</a:t>
            </a:r>
            <a:r>
              <a:rPr lang="en-US" b="1" dirty="0">
                <a:latin typeface="+mj-lt"/>
                <a:ea typeface="Times New Roman"/>
              </a:rPr>
              <a:t>, </a:t>
            </a:r>
            <a:r>
              <a:rPr lang="en-US" b="1" dirty="0" err="1">
                <a:latin typeface="+mj-lt"/>
                <a:ea typeface="Times New Roman"/>
              </a:rPr>
              <a:t>peneliti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menemui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anak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usia</a:t>
            </a:r>
            <a:r>
              <a:rPr lang="en-US" b="1" dirty="0">
                <a:latin typeface="+mj-lt"/>
                <a:ea typeface="Times New Roman"/>
              </a:rPr>
              <a:t> 0-2 </a:t>
            </a:r>
            <a:r>
              <a:rPr lang="en-US" b="1" dirty="0" err="1">
                <a:latin typeface="+mj-lt"/>
                <a:ea typeface="Times New Roman"/>
              </a:rPr>
              <a:t>tahun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dengan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inisial</a:t>
            </a:r>
            <a:r>
              <a:rPr lang="en-US" b="1" dirty="0">
                <a:latin typeface="+mj-lt"/>
                <a:ea typeface="Times New Roman"/>
              </a:rPr>
              <a:t> Z. </a:t>
            </a:r>
            <a:r>
              <a:rPr lang="en-US" b="1" dirty="0" err="1">
                <a:latin typeface="+mj-lt"/>
                <a:ea typeface="Times New Roman"/>
              </a:rPr>
              <a:t>Usianya</a:t>
            </a:r>
            <a:r>
              <a:rPr lang="en-US" b="1" dirty="0">
                <a:latin typeface="+mj-lt"/>
                <a:ea typeface="Times New Roman"/>
              </a:rPr>
              <a:t> yang </a:t>
            </a:r>
            <a:r>
              <a:rPr lang="en-US" b="1" dirty="0" err="1">
                <a:latin typeface="+mj-lt"/>
                <a:ea typeface="Times New Roman"/>
              </a:rPr>
              <a:t>hampir</a:t>
            </a:r>
            <a:r>
              <a:rPr lang="en-US" b="1" dirty="0">
                <a:latin typeface="+mj-lt"/>
                <a:ea typeface="Times New Roman"/>
              </a:rPr>
              <a:t> 2 </a:t>
            </a:r>
            <a:r>
              <a:rPr lang="en-US" b="1" dirty="0" err="1">
                <a:latin typeface="+mj-lt"/>
                <a:ea typeface="Times New Roman"/>
              </a:rPr>
              <a:t>tahun</a:t>
            </a:r>
            <a:r>
              <a:rPr lang="en-US" b="1" dirty="0">
                <a:latin typeface="+mj-lt"/>
                <a:ea typeface="Times New Roman"/>
              </a:rPr>
              <a:t>, z </a:t>
            </a:r>
            <a:r>
              <a:rPr lang="en-US" b="1" dirty="0" err="1">
                <a:latin typeface="+mj-lt"/>
                <a:ea typeface="Times New Roman"/>
              </a:rPr>
              <a:t>ini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sudah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dapat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berjalan</a:t>
            </a:r>
            <a:r>
              <a:rPr lang="en-US" b="1" dirty="0">
                <a:latin typeface="+mj-lt"/>
                <a:ea typeface="Times New Roman"/>
              </a:rPr>
              <a:t>, </a:t>
            </a:r>
            <a:r>
              <a:rPr lang="en-US" b="1" dirty="0" err="1">
                <a:latin typeface="+mj-lt"/>
                <a:ea typeface="Times New Roman"/>
              </a:rPr>
              <a:t>giginya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sudah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tumbuh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meski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hanya</a:t>
            </a:r>
            <a:r>
              <a:rPr lang="en-US" b="1" dirty="0">
                <a:latin typeface="+mj-lt"/>
                <a:ea typeface="Times New Roman"/>
              </a:rPr>
              <a:t> 8 (</a:t>
            </a:r>
            <a:r>
              <a:rPr lang="en-US" b="1" dirty="0" err="1">
                <a:latin typeface="+mj-lt"/>
                <a:ea typeface="Times New Roman"/>
              </a:rPr>
              <a:t>atas</a:t>
            </a:r>
            <a:r>
              <a:rPr lang="en-US" b="1" dirty="0">
                <a:latin typeface="+mj-lt"/>
                <a:ea typeface="Times New Roman"/>
              </a:rPr>
              <a:t> 4 </a:t>
            </a:r>
            <a:r>
              <a:rPr lang="en-US" b="1" dirty="0" err="1">
                <a:latin typeface="+mj-lt"/>
                <a:ea typeface="Times New Roman"/>
              </a:rPr>
              <a:t>bawah</a:t>
            </a:r>
            <a:r>
              <a:rPr lang="en-US" b="1" dirty="0">
                <a:latin typeface="+mj-lt"/>
                <a:ea typeface="Times New Roman"/>
              </a:rPr>
              <a:t> 4). </a:t>
            </a:r>
            <a:r>
              <a:rPr lang="en-US" b="1" dirty="0" err="1">
                <a:latin typeface="+mj-lt"/>
                <a:ea typeface="Times New Roman"/>
              </a:rPr>
              <a:t>Anehnya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belum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lancar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berbicara</a:t>
            </a:r>
            <a:r>
              <a:rPr lang="en-US" b="1" dirty="0">
                <a:latin typeface="+mj-lt"/>
                <a:ea typeface="Times New Roman"/>
              </a:rPr>
              <a:t>, </a:t>
            </a:r>
            <a:r>
              <a:rPr lang="en-US" b="1" dirty="0" err="1">
                <a:latin typeface="+mj-lt"/>
                <a:ea typeface="Times New Roman"/>
              </a:rPr>
              <a:t>karena</a:t>
            </a:r>
            <a:r>
              <a:rPr lang="en-US" b="1" dirty="0">
                <a:latin typeface="+mj-lt"/>
                <a:ea typeface="Times New Roman"/>
              </a:rPr>
              <a:t> di </a:t>
            </a:r>
            <a:r>
              <a:rPr lang="en-US" b="1" dirty="0" err="1">
                <a:latin typeface="+mj-lt"/>
                <a:ea typeface="Times New Roman"/>
              </a:rPr>
              <a:t>umur</a:t>
            </a:r>
            <a:r>
              <a:rPr lang="en-US" b="1" dirty="0">
                <a:latin typeface="+mj-lt"/>
                <a:ea typeface="Times New Roman"/>
              </a:rPr>
              <a:t> 12 </a:t>
            </a:r>
            <a:r>
              <a:rPr lang="en-US" b="1" dirty="0" err="1">
                <a:latin typeface="+mj-lt"/>
                <a:ea typeface="Times New Roman"/>
              </a:rPr>
              <a:t>bulan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ini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si</a:t>
            </a:r>
            <a:r>
              <a:rPr lang="en-US" b="1" dirty="0">
                <a:latin typeface="+mj-lt"/>
                <a:ea typeface="Times New Roman"/>
              </a:rPr>
              <a:t> Z </a:t>
            </a:r>
            <a:r>
              <a:rPr lang="en-US" b="1" dirty="0" err="1">
                <a:latin typeface="+mj-lt"/>
                <a:ea typeface="Times New Roman"/>
              </a:rPr>
              <a:t>sudah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dapat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berjalan</a:t>
            </a:r>
            <a:r>
              <a:rPr lang="en-US" b="1" dirty="0">
                <a:latin typeface="+mj-lt"/>
                <a:ea typeface="Times New Roman"/>
              </a:rPr>
              <a:t>, </a:t>
            </a:r>
            <a:r>
              <a:rPr lang="en-US" b="1" dirty="0" err="1">
                <a:latin typeface="+mj-lt"/>
                <a:ea typeface="Times New Roman"/>
              </a:rPr>
              <a:t>jadi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bicaranya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agak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begitu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kurang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lancar</a:t>
            </a:r>
            <a:r>
              <a:rPr lang="en-US" b="1" dirty="0">
                <a:latin typeface="+mj-lt"/>
                <a:ea typeface="Times New Roman"/>
              </a:rPr>
              <a:t>.</a:t>
            </a:r>
            <a:br>
              <a:rPr lang="en-US" b="1" dirty="0">
                <a:latin typeface="+mj-lt"/>
                <a:ea typeface="Times New Roman"/>
              </a:rPr>
            </a:br>
            <a:endParaRPr lang="id-ID" b="1" dirty="0">
              <a:latin typeface="+mj-lt"/>
              <a:ea typeface="Times New Roman"/>
            </a:endParaRPr>
          </a:p>
          <a:p>
            <a:pPr marL="0" indent="0">
              <a:buNone/>
            </a:pPr>
            <a:r>
              <a:rPr lang="id-ID" b="1" dirty="0">
                <a:latin typeface="+mj-lt"/>
                <a:ea typeface="Times New Roman"/>
              </a:rPr>
              <a:t>	</a:t>
            </a:r>
            <a:r>
              <a:rPr lang="en-US" b="1" dirty="0">
                <a:latin typeface="+mj-lt"/>
                <a:ea typeface="Times New Roman"/>
              </a:rPr>
              <a:t>Z </a:t>
            </a:r>
            <a:r>
              <a:rPr lang="en-US" b="1" dirty="0" err="1">
                <a:latin typeface="+mj-lt"/>
                <a:ea typeface="Times New Roman"/>
              </a:rPr>
              <a:t>ini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memiliki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nafsu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makan</a:t>
            </a:r>
            <a:r>
              <a:rPr lang="en-US" b="1" dirty="0">
                <a:latin typeface="+mj-lt"/>
                <a:ea typeface="Times New Roman"/>
              </a:rPr>
              <a:t> yang </a:t>
            </a:r>
            <a:r>
              <a:rPr lang="en-US" b="1" dirty="0" err="1">
                <a:latin typeface="+mj-lt"/>
                <a:ea typeface="Times New Roman"/>
              </a:rPr>
              <a:t>rendah</a:t>
            </a:r>
            <a:r>
              <a:rPr lang="en-US" b="1" dirty="0">
                <a:latin typeface="+mj-lt"/>
                <a:ea typeface="Times New Roman"/>
              </a:rPr>
              <a:t>, </a:t>
            </a:r>
            <a:r>
              <a:rPr lang="en-US" b="1" dirty="0" err="1">
                <a:latin typeface="+mj-lt"/>
                <a:ea typeface="Times New Roman"/>
              </a:rPr>
              <a:t>hanya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minum</a:t>
            </a:r>
            <a:r>
              <a:rPr lang="en-US" b="1" dirty="0">
                <a:latin typeface="+mj-lt"/>
                <a:ea typeface="Times New Roman"/>
              </a:rPr>
              <a:t> air </a:t>
            </a:r>
            <a:r>
              <a:rPr lang="en-US" b="1" dirty="0" err="1">
                <a:latin typeface="+mj-lt"/>
                <a:ea typeface="Times New Roman"/>
              </a:rPr>
              <a:t>susu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ibu</a:t>
            </a:r>
            <a:r>
              <a:rPr lang="en-US" b="1" dirty="0">
                <a:latin typeface="+mj-lt"/>
                <a:ea typeface="Times New Roman"/>
              </a:rPr>
              <a:t> (ASI) </a:t>
            </a:r>
            <a:r>
              <a:rPr lang="en-US" b="1" dirty="0" err="1">
                <a:latin typeface="+mj-lt"/>
                <a:ea typeface="Times New Roman"/>
              </a:rPr>
              <a:t>saja</a:t>
            </a:r>
            <a:r>
              <a:rPr lang="en-US" b="1" dirty="0">
                <a:latin typeface="+mj-lt"/>
                <a:ea typeface="Times New Roman"/>
              </a:rPr>
              <a:t>, </a:t>
            </a:r>
            <a:r>
              <a:rPr lang="en-US" b="1" dirty="0" err="1">
                <a:latin typeface="+mj-lt"/>
                <a:ea typeface="Times New Roman"/>
              </a:rPr>
              <a:t>meskipun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si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ibu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mencoba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mengasih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makan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sebagai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pendamping</a:t>
            </a:r>
            <a:r>
              <a:rPr lang="en-US" b="1" dirty="0">
                <a:latin typeface="+mj-lt"/>
                <a:ea typeface="Times New Roman"/>
              </a:rPr>
              <a:t> ASI. </a:t>
            </a:r>
            <a:r>
              <a:rPr lang="en-US" b="1" dirty="0" err="1">
                <a:latin typeface="+mj-lt"/>
                <a:ea typeface="Times New Roman"/>
              </a:rPr>
              <a:t>Ibu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si</a:t>
            </a:r>
            <a:r>
              <a:rPr lang="en-US" b="1" dirty="0">
                <a:latin typeface="+mj-lt"/>
                <a:ea typeface="Times New Roman"/>
              </a:rPr>
              <a:t> Z </a:t>
            </a:r>
            <a:r>
              <a:rPr lang="en-US" b="1" dirty="0" err="1">
                <a:latin typeface="+mj-lt"/>
                <a:ea typeface="Times New Roman"/>
              </a:rPr>
              <a:t>ini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termasuk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ibu</a:t>
            </a:r>
            <a:r>
              <a:rPr lang="en-US" b="1" dirty="0">
                <a:latin typeface="+mj-lt"/>
                <a:ea typeface="Times New Roman"/>
              </a:rPr>
              <a:t> yang </a:t>
            </a:r>
            <a:r>
              <a:rPr lang="en-US" b="1" dirty="0" err="1">
                <a:latin typeface="+mj-lt"/>
                <a:ea typeface="Times New Roman"/>
              </a:rPr>
              <a:t>sibuk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sehingga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anak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diberi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susu</a:t>
            </a:r>
            <a:r>
              <a:rPr lang="en-US" b="1" dirty="0">
                <a:latin typeface="+mj-lt"/>
                <a:ea typeface="Times New Roman"/>
              </a:rPr>
              <a:t> formula </a:t>
            </a:r>
            <a:r>
              <a:rPr lang="en-US" b="1" dirty="0" err="1">
                <a:latin typeface="+mj-lt"/>
                <a:ea typeface="Times New Roman"/>
              </a:rPr>
              <a:t>ketika</a:t>
            </a:r>
            <a:r>
              <a:rPr lang="en-US" b="1" dirty="0">
                <a:latin typeface="+mj-lt"/>
                <a:ea typeface="Times New Roman"/>
              </a:rPr>
              <a:t> di </a:t>
            </a:r>
            <a:r>
              <a:rPr lang="en-US" b="1" dirty="0" err="1">
                <a:latin typeface="+mj-lt"/>
                <a:ea typeface="Times New Roman"/>
              </a:rPr>
              <a:t>tinggal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ibunya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bekerja</a:t>
            </a:r>
            <a:r>
              <a:rPr lang="en-US" b="1" dirty="0">
                <a:latin typeface="+mj-lt"/>
                <a:ea typeface="Times New Roman"/>
              </a:rPr>
              <a:t>. </a:t>
            </a:r>
            <a:br>
              <a:rPr lang="en-US" b="1" dirty="0">
                <a:latin typeface="+mj-lt"/>
                <a:ea typeface="Times New Roman"/>
              </a:rPr>
            </a:br>
            <a:endParaRPr lang="id-ID" b="1" dirty="0">
              <a:latin typeface="+mj-lt"/>
              <a:ea typeface="Times New Roman"/>
            </a:endParaRPr>
          </a:p>
          <a:p>
            <a:pPr marL="0" indent="0">
              <a:buNone/>
            </a:pPr>
            <a:r>
              <a:rPr lang="id-ID" b="1" dirty="0">
                <a:latin typeface="+mj-lt"/>
                <a:ea typeface="Times New Roman"/>
              </a:rPr>
              <a:t>	</a:t>
            </a:r>
            <a:r>
              <a:rPr lang="en-US" b="1" dirty="0">
                <a:latin typeface="+mj-lt"/>
                <a:ea typeface="Times New Roman"/>
              </a:rPr>
              <a:t>Si Z </a:t>
            </a:r>
            <a:r>
              <a:rPr lang="en-US" b="1" dirty="0" err="1">
                <a:latin typeface="+mj-lt"/>
                <a:ea typeface="Times New Roman"/>
              </a:rPr>
              <a:t>ini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lebih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condong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ke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perilaku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bapaknya</a:t>
            </a:r>
            <a:r>
              <a:rPr lang="en-US" b="1" dirty="0">
                <a:latin typeface="+mj-lt"/>
                <a:ea typeface="Times New Roman"/>
              </a:rPr>
              <a:t>, </a:t>
            </a:r>
            <a:r>
              <a:rPr lang="en-US" b="1" dirty="0" err="1">
                <a:latin typeface="+mj-lt"/>
                <a:ea typeface="Times New Roman"/>
              </a:rPr>
              <a:t>karena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ketika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si</a:t>
            </a:r>
            <a:r>
              <a:rPr lang="en-US" b="1" dirty="0">
                <a:latin typeface="+mj-lt"/>
                <a:ea typeface="Times New Roman"/>
              </a:rPr>
              <a:t> Z </a:t>
            </a:r>
            <a:r>
              <a:rPr lang="en-US" b="1" dirty="0" err="1">
                <a:latin typeface="+mj-lt"/>
                <a:ea typeface="Times New Roman"/>
              </a:rPr>
              <a:t>bersamanya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ibunya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segala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bentuk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perilaku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selalu</a:t>
            </a:r>
            <a:r>
              <a:rPr lang="en-US" b="1" dirty="0">
                <a:latin typeface="+mj-lt"/>
                <a:ea typeface="Times New Roman"/>
              </a:rPr>
              <a:t> di </a:t>
            </a:r>
            <a:r>
              <a:rPr lang="en-US" b="1" dirty="0" err="1">
                <a:latin typeface="+mj-lt"/>
                <a:ea typeface="Times New Roman"/>
              </a:rPr>
              <a:t>larangnya</a:t>
            </a:r>
            <a:r>
              <a:rPr lang="en-US" b="1" dirty="0">
                <a:latin typeface="+mj-lt"/>
                <a:ea typeface="Times New Roman"/>
              </a:rPr>
              <a:t>, </a:t>
            </a:r>
            <a:r>
              <a:rPr lang="en-US" b="1" dirty="0" err="1">
                <a:latin typeface="+mj-lt"/>
                <a:ea typeface="Times New Roman"/>
              </a:rPr>
              <a:t>sementara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jika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bersama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bapaknya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si</a:t>
            </a:r>
            <a:r>
              <a:rPr lang="en-US" b="1" dirty="0">
                <a:latin typeface="+mj-lt"/>
                <a:ea typeface="Times New Roman"/>
              </a:rPr>
              <a:t> Z </a:t>
            </a:r>
            <a:r>
              <a:rPr lang="en-US" b="1" dirty="0" err="1">
                <a:latin typeface="+mj-lt"/>
                <a:ea typeface="Times New Roman"/>
              </a:rPr>
              <a:t>ini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lebih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bisa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leluasa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untuk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melakukan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sesuatu</a:t>
            </a:r>
            <a:r>
              <a:rPr lang="en-US" b="1" dirty="0">
                <a:latin typeface="+mj-lt"/>
                <a:ea typeface="Times New Roman"/>
              </a:rPr>
              <a:t>. </a:t>
            </a:r>
            <a:r>
              <a:rPr lang="en-US" b="1" dirty="0" err="1">
                <a:latin typeface="+mj-lt"/>
                <a:ea typeface="Times New Roman"/>
              </a:rPr>
              <a:t>Contoh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konkritnya</a:t>
            </a:r>
            <a:r>
              <a:rPr lang="en-US" b="1" dirty="0">
                <a:latin typeface="+mj-lt"/>
                <a:ea typeface="Times New Roman"/>
              </a:rPr>
              <a:t>, </a:t>
            </a:r>
            <a:r>
              <a:rPr lang="en-US" b="1" dirty="0" err="1">
                <a:latin typeface="+mj-lt"/>
                <a:ea typeface="Times New Roman"/>
              </a:rPr>
              <a:t>bapak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si</a:t>
            </a:r>
            <a:r>
              <a:rPr lang="en-US" b="1" dirty="0">
                <a:latin typeface="+mj-lt"/>
                <a:ea typeface="Times New Roman"/>
              </a:rPr>
              <a:t> Z </a:t>
            </a:r>
            <a:r>
              <a:rPr lang="en-US" b="1" dirty="0" err="1">
                <a:latin typeface="+mj-lt"/>
                <a:ea typeface="Times New Roman"/>
              </a:rPr>
              <a:t>adalah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sopir</a:t>
            </a:r>
            <a:r>
              <a:rPr lang="en-US" b="1" dirty="0">
                <a:latin typeface="+mj-lt"/>
                <a:ea typeface="Times New Roman"/>
              </a:rPr>
              <a:t>, </a:t>
            </a:r>
            <a:r>
              <a:rPr lang="en-US" b="1" dirty="0" err="1">
                <a:latin typeface="+mj-lt"/>
                <a:ea typeface="Times New Roman"/>
              </a:rPr>
              <a:t>ketika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si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anak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diajak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bapaknya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bekerja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dia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selau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berada</a:t>
            </a:r>
            <a:r>
              <a:rPr lang="en-US" b="1" dirty="0">
                <a:latin typeface="+mj-lt"/>
                <a:ea typeface="Times New Roman"/>
              </a:rPr>
              <a:t> di </a:t>
            </a:r>
            <a:r>
              <a:rPr lang="en-US" b="1" dirty="0" err="1">
                <a:latin typeface="+mj-lt"/>
                <a:ea typeface="Times New Roman"/>
              </a:rPr>
              <a:t>depan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dan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memperhatikan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perilaku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bapaknya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ketika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menyetir</a:t>
            </a:r>
            <a:r>
              <a:rPr lang="en-US" b="1" dirty="0">
                <a:latin typeface="+mj-lt"/>
                <a:ea typeface="Times New Roman"/>
              </a:rPr>
              <a:t>. Hal </a:t>
            </a:r>
            <a:r>
              <a:rPr lang="en-US" b="1" dirty="0" err="1">
                <a:latin typeface="+mj-lt"/>
                <a:ea typeface="Times New Roman"/>
              </a:rPr>
              <a:t>ini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ditiru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si</a:t>
            </a:r>
            <a:r>
              <a:rPr lang="en-US" b="1" dirty="0">
                <a:latin typeface="+mj-lt"/>
                <a:ea typeface="Times New Roman"/>
              </a:rPr>
              <a:t> Z </a:t>
            </a:r>
            <a:r>
              <a:rPr lang="en-US" b="1" dirty="0" err="1">
                <a:latin typeface="+mj-lt"/>
                <a:ea typeface="Times New Roman"/>
              </a:rPr>
              <a:t>ketika</a:t>
            </a:r>
            <a:r>
              <a:rPr lang="en-US" b="1" dirty="0">
                <a:latin typeface="+mj-lt"/>
                <a:ea typeface="Times New Roman"/>
              </a:rPr>
              <a:t> mob</a:t>
            </a:r>
            <a:r>
              <a:rPr lang="id-ID" b="1" dirty="0">
                <a:latin typeface="+mj-lt"/>
                <a:ea typeface="Times New Roman"/>
              </a:rPr>
              <a:t>I</a:t>
            </a:r>
            <a:r>
              <a:rPr lang="en-US" b="1" dirty="0">
                <a:latin typeface="+mj-lt"/>
                <a:ea typeface="Times New Roman"/>
              </a:rPr>
              <a:t>l </a:t>
            </a:r>
            <a:r>
              <a:rPr lang="en-US" b="1" dirty="0" err="1">
                <a:latin typeface="+mj-lt"/>
                <a:ea typeface="Times New Roman"/>
              </a:rPr>
              <a:t>berhenti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dan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memperagakan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layaknya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sopir</a:t>
            </a:r>
            <a:r>
              <a:rPr lang="en-US" b="1" dirty="0" smtClean="0">
                <a:latin typeface="+mj-lt"/>
                <a:ea typeface="Times New Roman"/>
              </a:rPr>
              <a:t>.</a:t>
            </a:r>
            <a:endParaRPr lang="id-ID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01497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idx="1"/>
          </p:nvPr>
        </p:nvSpPr>
        <p:spPr>
          <a:xfrm>
            <a:off x="395536" y="692696"/>
            <a:ext cx="8229600" cy="5400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id-ID" dirty="0" smtClean="0">
                <a:latin typeface="+mj-lt"/>
                <a:ea typeface="Times New Roman"/>
              </a:rPr>
              <a:t>	</a:t>
            </a:r>
            <a:r>
              <a:rPr lang="en-US" b="1" dirty="0" smtClean="0">
                <a:latin typeface="+mj-lt"/>
                <a:ea typeface="Times New Roman"/>
              </a:rPr>
              <a:t>Di </a:t>
            </a:r>
            <a:r>
              <a:rPr lang="en-US" b="1" dirty="0" err="1">
                <a:latin typeface="+mj-lt"/>
                <a:ea typeface="Times New Roman"/>
              </a:rPr>
              <a:t>usia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hampir</a:t>
            </a:r>
            <a:r>
              <a:rPr lang="en-US" b="1" dirty="0">
                <a:latin typeface="+mj-lt"/>
                <a:ea typeface="Times New Roman"/>
              </a:rPr>
              <a:t> 2 </a:t>
            </a:r>
            <a:r>
              <a:rPr lang="en-US" b="1" dirty="0" err="1">
                <a:latin typeface="+mj-lt"/>
                <a:ea typeface="Times New Roman"/>
              </a:rPr>
              <a:t>tahun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ini</a:t>
            </a:r>
            <a:r>
              <a:rPr lang="en-US" b="1" dirty="0">
                <a:latin typeface="+mj-lt"/>
                <a:ea typeface="Times New Roman"/>
              </a:rPr>
              <a:t> Z, </a:t>
            </a:r>
            <a:r>
              <a:rPr lang="en-US" b="1" dirty="0" err="1">
                <a:latin typeface="+mj-lt"/>
                <a:ea typeface="Times New Roman"/>
              </a:rPr>
              <a:t>ketika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akan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kencing</a:t>
            </a:r>
            <a:r>
              <a:rPr lang="en-US" b="1" dirty="0">
                <a:latin typeface="+mj-lt"/>
                <a:ea typeface="Times New Roman"/>
              </a:rPr>
              <a:t>/</a:t>
            </a:r>
            <a:r>
              <a:rPr lang="en-US" b="1" dirty="0" err="1">
                <a:latin typeface="+mj-lt"/>
                <a:ea typeface="Times New Roman"/>
              </a:rPr>
              <a:t>berak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sudah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mampu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memberi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isyarat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kepada</a:t>
            </a:r>
            <a:r>
              <a:rPr lang="en-US" b="1" dirty="0">
                <a:latin typeface="+mj-lt"/>
                <a:ea typeface="Times New Roman"/>
              </a:rPr>
              <a:t> orang lain </a:t>
            </a:r>
            <a:r>
              <a:rPr lang="en-US" b="1" dirty="0" err="1">
                <a:latin typeface="+mj-lt"/>
                <a:ea typeface="Times New Roman"/>
              </a:rPr>
              <a:t>terutama</a:t>
            </a:r>
            <a:r>
              <a:rPr lang="en-US" b="1" dirty="0">
                <a:latin typeface="+mj-lt"/>
                <a:ea typeface="Times New Roman"/>
              </a:rPr>
              <a:t> orang </a:t>
            </a:r>
            <a:r>
              <a:rPr lang="en-US" b="1" dirty="0" err="1">
                <a:latin typeface="+mj-lt"/>
                <a:ea typeface="Times New Roman"/>
              </a:rPr>
              <a:t>tuanya</a:t>
            </a:r>
            <a:r>
              <a:rPr lang="en-US" b="1" dirty="0">
                <a:latin typeface="+mj-lt"/>
                <a:ea typeface="Times New Roman"/>
              </a:rPr>
              <a:t>. Z </a:t>
            </a:r>
            <a:r>
              <a:rPr lang="en-US" b="1" dirty="0" err="1">
                <a:latin typeface="+mj-lt"/>
                <a:ea typeface="Times New Roman"/>
              </a:rPr>
              <a:t>ini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ketika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selesai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mandipun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sudah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mampu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memilih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baju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sendiri</a:t>
            </a:r>
            <a:r>
              <a:rPr lang="en-US" b="1" dirty="0">
                <a:latin typeface="+mj-lt"/>
                <a:ea typeface="Times New Roman"/>
              </a:rPr>
              <a:t>. </a:t>
            </a:r>
            <a:r>
              <a:rPr lang="en-US" b="1" dirty="0" err="1">
                <a:latin typeface="+mj-lt"/>
                <a:ea typeface="Times New Roman"/>
              </a:rPr>
              <a:t>Maksudnya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jika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baju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gak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sesuai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keinginannya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tidak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mau</a:t>
            </a:r>
            <a:r>
              <a:rPr lang="en-US" b="1" dirty="0">
                <a:latin typeface="+mj-lt"/>
                <a:ea typeface="Times New Roman"/>
              </a:rPr>
              <a:t>.</a:t>
            </a:r>
            <a:br>
              <a:rPr lang="en-US" b="1" dirty="0">
                <a:latin typeface="+mj-lt"/>
                <a:ea typeface="Times New Roman"/>
              </a:rPr>
            </a:br>
            <a:endParaRPr lang="id-ID" b="1" dirty="0" smtClean="0">
              <a:latin typeface="+mj-lt"/>
              <a:ea typeface="Times New Roman"/>
            </a:endParaRPr>
          </a:p>
          <a:p>
            <a:pPr marL="0" indent="0">
              <a:buNone/>
            </a:pPr>
            <a:r>
              <a:rPr lang="id-ID" b="1" dirty="0" smtClean="0">
                <a:latin typeface="+mj-lt"/>
                <a:ea typeface="Times New Roman"/>
              </a:rPr>
              <a:t>	</a:t>
            </a:r>
            <a:r>
              <a:rPr lang="en-US" b="1" dirty="0" err="1" smtClean="0">
                <a:latin typeface="+mj-lt"/>
                <a:ea typeface="Times New Roman"/>
              </a:rPr>
              <a:t>Dalam</a:t>
            </a:r>
            <a:r>
              <a:rPr lang="en-US" b="1" dirty="0" smtClean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keluarga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ini</a:t>
            </a:r>
            <a:r>
              <a:rPr lang="en-US" b="1" dirty="0">
                <a:latin typeface="+mj-lt"/>
                <a:ea typeface="Times New Roman"/>
              </a:rPr>
              <a:t>, </a:t>
            </a:r>
            <a:r>
              <a:rPr lang="en-US" b="1" dirty="0" err="1">
                <a:latin typeface="+mj-lt"/>
                <a:ea typeface="Times New Roman"/>
              </a:rPr>
              <a:t>si</a:t>
            </a:r>
            <a:r>
              <a:rPr lang="en-US" b="1" dirty="0">
                <a:latin typeface="+mj-lt"/>
                <a:ea typeface="Times New Roman"/>
              </a:rPr>
              <a:t> Z yang </a:t>
            </a:r>
            <a:r>
              <a:rPr lang="en-US" b="1" dirty="0" err="1">
                <a:latin typeface="+mj-lt"/>
                <a:ea typeface="Times New Roman"/>
              </a:rPr>
              <a:t>hampir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berumur</a:t>
            </a:r>
            <a:r>
              <a:rPr lang="en-US" b="1" dirty="0">
                <a:latin typeface="+mj-lt"/>
                <a:ea typeface="Times New Roman"/>
              </a:rPr>
              <a:t> 2 </a:t>
            </a:r>
            <a:r>
              <a:rPr lang="en-US" b="1" dirty="0" err="1">
                <a:latin typeface="+mj-lt"/>
                <a:ea typeface="Times New Roman"/>
              </a:rPr>
              <a:t>tahun</a:t>
            </a:r>
            <a:r>
              <a:rPr lang="en-US" b="1" dirty="0">
                <a:latin typeface="+mj-lt"/>
                <a:ea typeface="Times New Roman"/>
              </a:rPr>
              <a:t> orang </a:t>
            </a:r>
            <a:r>
              <a:rPr lang="en-US" b="1" dirty="0" err="1">
                <a:latin typeface="+mj-lt"/>
                <a:ea typeface="Times New Roman"/>
              </a:rPr>
              <a:t>tua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sudah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mengajari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dengan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pendidikan</a:t>
            </a:r>
            <a:r>
              <a:rPr lang="en-US" b="1" dirty="0">
                <a:latin typeface="+mj-lt"/>
                <a:ea typeface="Times New Roman"/>
              </a:rPr>
              <a:t> agama, </a:t>
            </a:r>
            <a:r>
              <a:rPr lang="en-US" b="1" dirty="0" err="1">
                <a:latin typeface="+mj-lt"/>
                <a:ea typeface="Times New Roman"/>
              </a:rPr>
              <a:t>meski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si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anak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tidak</a:t>
            </a:r>
            <a:r>
              <a:rPr lang="en-US" b="1" dirty="0">
                <a:latin typeface="+mj-lt"/>
                <a:ea typeface="Times New Roman"/>
              </a:rPr>
              <a:t> di </a:t>
            </a:r>
            <a:r>
              <a:rPr lang="en-US" b="1" dirty="0" err="1">
                <a:latin typeface="+mj-lt"/>
                <a:ea typeface="Times New Roman"/>
              </a:rPr>
              <a:t>masukkan</a:t>
            </a:r>
            <a:r>
              <a:rPr lang="en-US" b="1" dirty="0">
                <a:latin typeface="+mj-lt"/>
                <a:ea typeface="Times New Roman"/>
              </a:rPr>
              <a:t> di </a:t>
            </a:r>
            <a:r>
              <a:rPr lang="en-US" b="1" dirty="0" err="1">
                <a:latin typeface="+mj-lt"/>
                <a:ea typeface="Times New Roman"/>
              </a:rPr>
              <a:t>sekolah</a:t>
            </a:r>
            <a:r>
              <a:rPr lang="en-US" b="1" dirty="0">
                <a:latin typeface="+mj-lt"/>
                <a:ea typeface="Times New Roman"/>
              </a:rPr>
              <a:t> PAUD (</a:t>
            </a:r>
            <a:r>
              <a:rPr lang="en-US" b="1" dirty="0" err="1">
                <a:latin typeface="+mj-lt"/>
                <a:ea typeface="Times New Roman"/>
              </a:rPr>
              <a:t>pendidikan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anak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usia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dini</a:t>
            </a:r>
            <a:r>
              <a:rPr lang="en-US" b="1" dirty="0">
                <a:latin typeface="+mj-lt"/>
                <a:ea typeface="Times New Roman"/>
              </a:rPr>
              <a:t>). </a:t>
            </a:r>
            <a:br>
              <a:rPr lang="en-US" b="1" dirty="0">
                <a:latin typeface="+mj-lt"/>
                <a:ea typeface="Times New Roman"/>
              </a:rPr>
            </a:br>
            <a:r>
              <a:rPr lang="en-US" b="1" dirty="0" err="1">
                <a:latin typeface="+mj-lt"/>
                <a:ea typeface="Times New Roman"/>
              </a:rPr>
              <a:t>Kemampuan</a:t>
            </a:r>
            <a:r>
              <a:rPr lang="en-US" b="1" dirty="0">
                <a:latin typeface="+mj-lt"/>
                <a:ea typeface="Times New Roman"/>
              </a:rPr>
              <a:t> verbal </a:t>
            </a:r>
            <a:r>
              <a:rPr lang="en-US" b="1" dirty="0" err="1">
                <a:latin typeface="+mj-lt"/>
                <a:ea typeface="Times New Roman"/>
              </a:rPr>
              <a:t>si</a:t>
            </a:r>
            <a:r>
              <a:rPr lang="en-US" b="1" dirty="0">
                <a:latin typeface="+mj-lt"/>
                <a:ea typeface="Times New Roman"/>
              </a:rPr>
              <a:t> Z </a:t>
            </a:r>
            <a:r>
              <a:rPr lang="en-US" b="1" dirty="0" err="1">
                <a:latin typeface="+mj-lt"/>
                <a:ea typeface="Times New Roman"/>
              </a:rPr>
              <a:t>masih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kurang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sempurna</a:t>
            </a:r>
            <a:r>
              <a:rPr lang="en-US" b="1" dirty="0">
                <a:latin typeface="+mj-lt"/>
                <a:ea typeface="Times New Roman"/>
              </a:rPr>
              <a:t>, </a:t>
            </a:r>
            <a:r>
              <a:rPr lang="en-US" b="1" dirty="0" err="1">
                <a:latin typeface="+mj-lt"/>
                <a:ea typeface="Times New Roman"/>
              </a:rPr>
              <a:t>jika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dibanding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pada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anak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perempuan</a:t>
            </a:r>
            <a:r>
              <a:rPr lang="en-US" b="1" dirty="0">
                <a:latin typeface="+mj-lt"/>
                <a:ea typeface="Times New Roman"/>
              </a:rPr>
              <a:t>, </a:t>
            </a:r>
            <a:r>
              <a:rPr lang="en-US" b="1" dirty="0" err="1">
                <a:latin typeface="+mj-lt"/>
                <a:ea typeface="Times New Roman"/>
              </a:rPr>
              <a:t>untuk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kemampuan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psikomotor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si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anak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sudah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mulai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aktiv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dengan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bermain</a:t>
            </a:r>
            <a:r>
              <a:rPr lang="en-US" b="1" dirty="0">
                <a:latin typeface="+mj-lt"/>
                <a:ea typeface="Times New Roman"/>
              </a:rPr>
              <a:t>-main </a:t>
            </a:r>
            <a:r>
              <a:rPr lang="en-US" b="1" dirty="0" err="1">
                <a:latin typeface="+mj-lt"/>
                <a:ea typeface="Times New Roman"/>
              </a:rPr>
              <a:t>dengan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temannya</a:t>
            </a:r>
            <a:r>
              <a:rPr lang="en-US" b="1" dirty="0">
                <a:latin typeface="+mj-lt"/>
                <a:ea typeface="Times New Roman"/>
              </a:rPr>
              <a:t>. </a:t>
            </a:r>
            <a:r>
              <a:rPr lang="en-US" b="1" dirty="0" err="1">
                <a:latin typeface="+mj-lt"/>
                <a:ea typeface="Times New Roman"/>
              </a:rPr>
              <a:t>Meskipun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si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anak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ini</a:t>
            </a:r>
            <a:r>
              <a:rPr lang="en-US" b="1" dirty="0">
                <a:latin typeface="+mj-lt"/>
                <a:ea typeface="Times New Roman"/>
              </a:rPr>
              <a:t> paling </a:t>
            </a:r>
            <a:r>
              <a:rPr lang="en-US" b="1" dirty="0" err="1">
                <a:latin typeface="+mj-lt"/>
                <a:ea typeface="Times New Roman"/>
              </a:rPr>
              <a:t>kecil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dalam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bermain</a:t>
            </a:r>
            <a:r>
              <a:rPr lang="en-US" b="1" dirty="0">
                <a:latin typeface="+mj-lt"/>
                <a:ea typeface="Times New Roman"/>
              </a:rPr>
              <a:t> di </a:t>
            </a:r>
            <a:r>
              <a:rPr lang="en-US" b="1" dirty="0" err="1">
                <a:latin typeface="+mj-lt"/>
                <a:ea typeface="Times New Roman"/>
              </a:rPr>
              <a:t>lingkungan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pertemanannya</a:t>
            </a:r>
            <a:r>
              <a:rPr lang="en-US" b="1" dirty="0">
                <a:latin typeface="+mj-lt"/>
                <a:ea typeface="Times New Roman"/>
              </a:rPr>
              <a:t>, </a:t>
            </a:r>
            <a:r>
              <a:rPr lang="en-US" b="1" dirty="0" err="1">
                <a:latin typeface="+mj-lt"/>
                <a:ea typeface="Times New Roman"/>
              </a:rPr>
              <a:t>karena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temannya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sudah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ada</a:t>
            </a:r>
            <a:r>
              <a:rPr lang="en-US" b="1" dirty="0">
                <a:latin typeface="+mj-lt"/>
                <a:ea typeface="Times New Roman"/>
              </a:rPr>
              <a:t> yang TK </a:t>
            </a:r>
            <a:r>
              <a:rPr lang="en-US" b="1" dirty="0" err="1">
                <a:latin typeface="+mj-lt"/>
                <a:ea typeface="Times New Roman"/>
              </a:rPr>
              <a:t>bahkan</a:t>
            </a:r>
            <a:r>
              <a:rPr lang="en-US" b="1" dirty="0">
                <a:latin typeface="+mj-lt"/>
                <a:ea typeface="Times New Roman"/>
              </a:rPr>
              <a:t> SD.</a:t>
            </a:r>
            <a:br>
              <a:rPr lang="en-US" b="1" dirty="0">
                <a:latin typeface="+mj-lt"/>
                <a:ea typeface="Times New Roman"/>
              </a:rPr>
            </a:br>
            <a:endParaRPr lang="id-ID" b="1" dirty="0" smtClean="0">
              <a:latin typeface="+mj-lt"/>
              <a:ea typeface="Times New Roman"/>
            </a:endParaRPr>
          </a:p>
          <a:p>
            <a:pPr marL="0" indent="0">
              <a:buNone/>
            </a:pPr>
            <a:r>
              <a:rPr lang="id-ID" b="1" dirty="0" smtClean="0">
                <a:latin typeface="+mj-lt"/>
                <a:ea typeface="Times New Roman"/>
              </a:rPr>
              <a:t>	</a:t>
            </a:r>
            <a:r>
              <a:rPr lang="en-US" b="1" dirty="0" err="1" smtClean="0">
                <a:latin typeface="+mj-lt"/>
                <a:ea typeface="Times New Roman"/>
              </a:rPr>
              <a:t>Keinginan</a:t>
            </a:r>
            <a:r>
              <a:rPr lang="en-US" b="1" dirty="0" smtClean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anak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ini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mulai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harus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dipenuhi</a:t>
            </a:r>
            <a:r>
              <a:rPr lang="en-US" b="1" dirty="0">
                <a:latin typeface="+mj-lt"/>
                <a:ea typeface="Times New Roman"/>
              </a:rPr>
              <a:t>, </a:t>
            </a:r>
            <a:r>
              <a:rPr lang="en-US" b="1" dirty="0" err="1">
                <a:latin typeface="+mj-lt"/>
                <a:ea typeface="Times New Roman"/>
              </a:rPr>
              <a:t>jika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tidak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terpenuhi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anak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ini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akan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menangis</a:t>
            </a:r>
            <a:r>
              <a:rPr lang="en-US" b="1" dirty="0">
                <a:latin typeface="+mj-lt"/>
                <a:ea typeface="Times New Roman"/>
              </a:rPr>
              <a:t>, </a:t>
            </a:r>
            <a:r>
              <a:rPr lang="en-US" b="1" dirty="0" err="1">
                <a:latin typeface="+mj-lt"/>
                <a:ea typeface="Times New Roman"/>
              </a:rPr>
              <a:t>hingga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tertidur</a:t>
            </a:r>
            <a:r>
              <a:rPr lang="en-US" b="1" dirty="0">
                <a:latin typeface="+mj-lt"/>
                <a:ea typeface="Times New Roman"/>
              </a:rPr>
              <a:t>. </a:t>
            </a:r>
            <a:r>
              <a:rPr lang="en-US" b="1" dirty="0" err="1">
                <a:latin typeface="+mj-lt"/>
                <a:ea typeface="Times New Roman"/>
              </a:rPr>
              <a:t>Setelah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bangun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anak</a:t>
            </a:r>
            <a:r>
              <a:rPr lang="en-US" b="1" dirty="0">
                <a:latin typeface="+mj-lt"/>
                <a:ea typeface="Times New Roman"/>
              </a:rPr>
              <a:t> pun </a:t>
            </a:r>
            <a:r>
              <a:rPr lang="en-US" b="1" dirty="0" err="1">
                <a:latin typeface="+mj-lt"/>
                <a:ea typeface="Times New Roman"/>
              </a:rPr>
              <a:t>akan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mulai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menangis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lagi</a:t>
            </a:r>
            <a:r>
              <a:rPr lang="en-US" b="1" dirty="0">
                <a:latin typeface="+mj-lt"/>
                <a:ea typeface="Times New Roman"/>
              </a:rPr>
              <a:t>, </a:t>
            </a:r>
            <a:r>
              <a:rPr lang="en-US" b="1" dirty="0" err="1">
                <a:latin typeface="+mj-lt"/>
                <a:ea typeface="Times New Roman"/>
              </a:rPr>
              <a:t>karena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teringat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akan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sesuatu</a:t>
            </a:r>
            <a:r>
              <a:rPr lang="en-US" b="1" dirty="0">
                <a:latin typeface="+mj-lt"/>
                <a:ea typeface="Times New Roman"/>
              </a:rPr>
              <a:t> yang </a:t>
            </a:r>
            <a:r>
              <a:rPr lang="en-US" b="1" dirty="0" err="1">
                <a:latin typeface="+mj-lt"/>
                <a:ea typeface="Times New Roman"/>
              </a:rPr>
              <a:t>menjadikan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keinginannya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>
                <a:latin typeface="+mj-lt"/>
                <a:ea typeface="Times New Roman"/>
              </a:rPr>
              <a:t>tidak</a:t>
            </a:r>
            <a:r>
              <a:rPr lang="en-US" b="1" dirty="0">
                <a:latin typeface="+mj-lt"/>
                <a:ea typeface="Times New Roman"/>
              </a:rPr>
              <a:t> </a:t>
            </a:r>
            <a:r>
              <a:rPr lang="en-US" b="1" dirty="0" err="1" smtClean="0">
                <a:latin typeface="+mj-lt"/>
                <a:ea typeface="Times New Roman"/>
              </a:rPr>
              <a:t>terpenuhi</a:t>
            </a:r>
            <a:r>
              <a:rPr lang="id-ID" b="1" dirty="0" smtClean="0">
                <a:latin typeface="+mj-lt"/>
                <a:ea typeface="Times New Roman"/>
              </a:rPr>
              <a:t>.</a:t>
            </a:r>
            <a:endParaRPr lang="id-ID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5698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3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260648"/>
            <a:ext cx="8784976" cy="712879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d-ID" sz="2800" dirty="0" smtClean="0">
                <a:latin typeface="+mj-lt"/>
              </a:rPr>
              <a:t>2. </a:t>
            </a:r>
            <a:r>
              <a:rPr lang="en-US" sz="2400" dirty="0"/>
              <a:t>LAPORAN PENELITIAN UMUR 0-2 TAHUN </a:t>
            </a:r>
            <a:r>
              <a:rPr lang="en-US" sz="2400" dirty="0" smtClean="0"/>
              <a:t>PADA</a:t>
            </a:r>
            <a:r>
              <a:rPr lang="id-ID" sz="2400" dirty="0" smtClean="0"/>
              <a:t> </a:t>
            </a:r>
            <a:r>
              <a:rPr lang="en-US" sz="2400" dirty="0" smtClean="0"/>
              <a:t>PEREMPUAN</a:t>
            </a:r>
            <a:endParaRPr lang="id-ID" sz="2400" dirty="0" smtClean="0"/>
          </a:p>
          <a:p>
            <a:pPr marL="0" indent="0">
              <a:buNone/>
            </a:pPr>
            <a:endParaRPr lang="id-ID" sz="2400" dirty="0">
              <a:latin typeface="+mj-lt"/>
            </a:endParaRPr>
          </a:p>
          <a:p>
            <a:pPr marL="0" indent="0">
              <a:buNone/>
            </a:pPr>
            <a:r>
              <a:rPr lang="id-ID" sz="1800" dirty="0" smtClean="0">
                <a:latin typeface="+mj-lt"/>
                <a:ea typeface="Times New Roman"/>
              </a:rPr>
              <a:t>	</a:t>
            </a:r>
            <a:r>
              <a:rPr lang="en-US" sz="2000" b="1" dirty="0" smtClean="0">
                <a:latin typeface="+mj-lt"/>
                <a:ea typeface="Times New Roman"/>
              </a:rPr>
              <a:t>Di </a:t>
            </a:r>
            <a:r>
              <a:rPr lang="en-US" sz="2000" b="1" dirty="0" err="1">
                <a:latin typeface="+mj-lt"/>
                <a:ea typeface="Times New Roman"/>
              </a:rPr>
              <a:t>sebuah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dusun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Tegal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Rejo,anak</a:t>
            </a:r>
            <a:r>
              <a:rPr lang="en-US" sz="2000" b="1" dirty="0">
                <a:latin typeface="+mj-lt"/>
                <a:ea typeface="Times New Roman"/>
              </a:rPr>
              <a:t> yang </a:t>
            </a:r>
            <a:r>
              <a:rPr lang="en-US" sz="2000" b="1" dirty="0" err="1">
                <a:latin typeface="+mj-lt"/>
                <a:ea typeface="Times New Roman"/>
              </a:rPr>
              <a:t>berinisial</a:t>
            </a:r>
            <a:r>
              <a:rPr lang="en-US" sz="2000" b="1" dirty="0">
                <a:latin typeface="+mj-lt"/>
                <a:ea typeface="Times New Roman"/>
              </a:rPr>
              <a:t> L, </a:t>
            </a:r>
            <a:r>
              <a:rPr lang="en-US" sz="2000" b="1" dirty="0" err="1">
                <a:latin typeface="+mj-lt"/>
                <a:ea typeface="Times New Roman"/>
              </a:rPr>
              <a:t>adalah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anak</a:t>
            </a:r>
            <a:r>
              <a:rPr lang="en-US" sz="2000" b="1" dirty="0">
                <a:latin typeface="+mj-lt"/>
                <a:ea typeface="Times New Roman"/>
              </a:rPr>
              <a:t> yang </a:t>
            </a:r>
            <a:r>
              <a:rPr lang="en-US" sz="2000" b="1" dirty="0" err="1">
                <a:latin typeface="+mj-lt"/>
                <a:ea typeface="Times New Roman"/>
              </a:rPr>
              <a:t>berumur</a:t>
            </a:r>
            <a:r>
              <a:rPr lang="en-US" sz="2000" b="1" dirty="0">
                <a:latin typeface="+mj-lt"/>
                <a:ea typeface="Times New Roman"/>
              </a:rPr>
              <a:t> 22 </a:t>
            </a:r>
            <a:r>
              <a:rPr lang="en-US" sz="2000" b="1" dirty="0" err="1">
                <a:latin typeface="+mj-lt"/>
                <a:ea typeface="Times New Roman"/>
              </a:rPr>
              <a:t>bulan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atau</a:t>
            </a:r>
            <a:r>
              <a:rPr lang="en-US" sz="2000" b="1" dirty="0">
                <a:latin typeface="+mj-lt"/>
                <a:ea typeface="Times New Roman"/>
              </a:rPr>
              <a:t> 2 </a:t>
            </a:r>
            <a:r>
              <a:rPr lang="en-US" sz="2000" b="1" dirty="0" err="1">
                <a:latin typeface="+mj-lt"/>
                <a:ea typeface="Times New Roman"/>
              </a:rPr>
              <a:t>tahun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kurang</a:t>
            </a:r>
            <a:r>
              <a:rPr lang="en-US" sz="2000" b="1" dirty="0">
                <a:latin typeface="+mj-lt"/>
                <a:ea typeface="Times New Roman"/>
              </a:rPr>
              <a:t> 2 </a:t>
            </a:r>
            <a:r>
              <a:rPr lang="en-US" sz="2000" b="1" dirty="0" err="1">
                <a:latin typeface="+mj-lt"/>
                <a:ea typeface="Times New Roman"/>
              </a:rPr>
              <a:t>bulan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ini</a:t>
            </a:r>
            <a:r>
              <a:rPr lang="en-US" sz="2000" b="1" dirty="0">
                <a:latin typeface="+mj-lt"/>
                <a:ea typeface="Times New Roman"/>
              </a:rPr>
              <a:t>. </a:t>
            </a:r>
            <a:r>
              <a:rPr lang="en-US" sz="2000" b="1" dirty="0" err="1">
                <a:latin typeface="+mj-lt"/>
                <a:ea typeface="Times New Roman"/>
              </a:rPr>
              <a:t>Kemampuan</a:t>
            </a:r>
            <a:r>
              <a:rPr lang="en-US" sz="2000" b="1" dirty="0">
                <a:latin typeface="+mj-lt"/>
                <a:ea typeface="Times New Roman"/>
              </a:rPr>
              <a:t> verbal </a:t>
            </a:r>
            <a:r>
              <a:rPr lang="en-US" sz="2000" b="1" dirty="0" err="1">
                <a:latin typeface="+mj-lt"/>
                <a:ea typeface="Times New Roman"/>
              </a:rPr>
              <a:t>si</a:t>
            </a:r>
            <a:r>
              <a:rPr lang="en-US" sz="2000" b="1" dirty="0">
                <a:latin typeface="+mj-lt"/>
                <a:ea typeface="Times New Roman"/>
              </a:rPr>
              <a:t> L </a:t>
            </a:r>
            <a:r>
              <a:rPr lang="en-US" sz="2000" b="1" dirty="0" err="1">
                <a:latin typeface="+mj-lt"/>
                <a:ea typeface="Times New Roman"/>
              </a:rPr>
              <a:t>sudah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cukup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banyak</a:t>
            </a:r>
            <a:r>
              <a:rPr lang="en-US" sz="2000" b="1" dirty="0">
                <a:latin typeface="+mj-lt"/>
                <a:ea typeface="Times New Roman"/>
              </a:rPr>
              <a:t>. </a:t>
            </a:r>
            <a:r>
              <a:rPr lang="en-US" sz="2000" b="1" dirty="0" err="1">
                <a:latin typeface="+mj-lt"/>
                <a:ea typeface="Times New Roman"/>
              </a:rPr>
              <a:t>Sudah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hafal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tentang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do’a-do’a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pendek</a:t>
            </a:r>
            <a:r>
              <a:rPr lang="en-US" sz="2000" b="1" dirty="0">
                <a:latin typeface="+mj-lt"/>
                <a:ea typeface="Times New Roman"/>
              </a:rPr>
              <a:t>, </a:t>
            </a:r>
            <a:r>
              <a:rPr lang="en-US" sz="2000" b="1" dirty="0" err="1">
                <a:latin typeface="+mj-lt"/>
                <a:ea typeface="Times New Roman"/>
              </a:rPr>
              <a:t>dan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lancar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bernyanyi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lagu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anak-anak</a:t>
            </a:r>
            <a:r>
              <a:rPr lang="en-US" sz="2000" b="1" dirty="0">
                <a:latin typeface="+mj-lt"/>
                <a:ea typeface="Times New Roman"/>
              </a:rPr>
              <a:t>.</a:t>
            </a:r>
            <a:br>
              <a:rPr lang="en-US" sz="2000" b="1" dirty="0">
                <a:latin typeface="+mj-lt"/>
                <a:ea typeface="Times New Roman"/>
              </a:rPr>
            </a:br>
            <a:endParaRPr lang="id-ID" sz="2000" b="1" dirty="0" smtClean="0">
              <a:latin typeface="+mj-lt"/>
              <a:ea typeface="Times New Roman"/>
            </a:endParaRPr>
          </a:p>
          <a:p>
            <a:pPr marL="0" indent="0">
              <a:buNone/>
            </a:pPr>
            <a:r>
              <a:rPr lang="id-ID" sz="2000" b="1" dirty="0" smtClean="0">
                <a:latin typeface="+mj-lt"/>
                <a:ea typeface="Times New Roman"/>
              </a:rPr>
              <a:t>	</a:t>
            </a:r>
            <a:r>
              <a:rPr lang="en-US" sz="2000" b="1" dirty="0" smtClean="0">
                <a:latin typeface="+mj-lt"/>
                <a:ea typeface="Times New Roman"/>
              </a:rPr>
              <a:t>Dari </a:t>
            </a:r>
            <a:r>
              <a:rPr lang="en-US" sz="2000" b="1" dirty="0" err="1">
                <a:latin typeface="+mj-lt"/>
                <a:ea typeface="Times New Roman"/>
              </a:rPr>
              <a:t>segi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makannya</a:t>
            </a:r>
            <a:r>
              <a:rPr lang="en-US" sz="2000" b="1" dirty="0">
                <a:latin typeface="+mj-lt"/>
                <a:ea typeface="Times New Roman"/>
              </a:rPr>
              <a:t>, </a:t>
            </a:r>
            <a:r>
              <a:rPr lang="en-US" sz="2000" b="1" dirty="0" err="1">
                <a:latin typeface="+mj-lt"/>
                <a:ea typeface="Times New Roman"/>
              </a:rPr>
              <a:t>si</a:t>
            </a:r>
            <a:r>
              <a:rPr lang="en-US" sz="2000" b="1" dirty="0">
                <a:latin typeface="+mj-lt"/>
                <a:ea typeface="Times New Roman"/>
              </a:rPr>
              <a:t> L </a:t>
            </a:r>
            <a:r>
              <a:rPr lang="en-US" sz="2000" b="1" dirty="0" err="1">
                <a:latin typeface="+mj-lt"/>
                <a:ea typeface="Times New Roman"/>
              </a:rPr>
              <a:t>ini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mempunyai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pola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makan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seperti</a:t>
            </a:r>
            <a:r>
              <a:rPr lang="en-US" sz="2000" b="1" dirty="0">
                <a:latin typeface="+mj-lt"/>
                <a:ea typeface="Times New Roman"/>
              </a:rPr>
              <a:t> orang </a:t>
            </a:r>
            <a:r>
              <a:rPr lang="en-US" sz="2000" b="1" dirty="0" err="1">
                <a:latin typeface="+mj-lt"/>
                <a:ea typeface="Times New Roman"/>
              </a:rPr>
              <a:t>dewasa</a:t>
            </a:r>
            <a:r>
              <a:rPr lang="en-US" sz="2000" b="1" dirty="0">
                <a:latin typeface="+mj-lt"/>
                <a:ea typeface="Times New Roman"/>
              </a:rPr>
              <a:t>, </a:t>
            </a:r>
            <a:r>
              <a:rPr lang="en-US" sz="2000" b="1" dirty="0" err="1">
                <a:latin typeface="+mj-lt"/>
                <a:ea typeface="Times New Roman"/>
              </a:rPr>
              <a:t>dalam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artian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sehari</a:t>
            </a:r>
            <a:r>
              <a:rPr lang="en-US" sz="2000" b="1" dirty="0">
                <a:latin typeface="+mj-lt"/>
                <a:ea typeface="Times New Roman"/>
              </a:rPr>
              <a:t> 3x </a:t>
            </a:r>
            <a:r>
              <a:rPr lang="en-US" sz="2000" b="1" dirty="0" err="1">
                <a:latin typeface="+mj-lt"/>
                <a:ea typeface="Times New Roman"/>
              </a:rPr>
              <a:t>dan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sangat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senang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sekali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dengan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susu</a:t>
            </a:r>
            <a:r>
              <a:rPr lang="en-US" sz="2000" b="1" dirty="0">
                <a:latin typeface="+mj-lt"/>
                <a:ea typeface="Times New Roman"/>
              </a:rPr>
              <a:t> formula, </a:t>
            </a:r>
            <a:r>
              <a:rPr lang="en-US" sz="2000" b="1" dirty="0" err="1">
                <a:latin typeface="+mj-lt"/>
                <a:ea typeface="Times New Roman"/>
              </a:rPr>
              <a:t>mekipun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sudah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minum</a:t>
            </a:r>
            <a:r>
              <a:rPr lang="en-US" sz="2000" b="1" dirty="0">
                <a:latin typeface="+mj-lt"/>
                <a:ea typeface="Times New Roman"/>
              </a:rPr>
              <a:t> ASI. </a:t>
            </a:r>
            <a:r>
              <a:rPr lang="en-US" sz="2000" b="1" dirty="0" err="1">
                <a:latin typeface="+mj-lt"/>
                <a:ea typeface="Times New Roman"/>
              </a:rPr>
              <a:t>Jadi</a:t>
            </a:r>
            <a:r>
              <a:rPr lang="en-US" sz="2000" b="1" dirty="0">
                <a:latin typeface="+mj-lt"/>
                <a:ea typeface="Times New Roman"/>
              </a:rPr>
              <a:t>, </a:t>
            </a:r>
            <a:r>
              <a:rPr lang="en-US" sz="2000" b="1" dirty="0" err="1">
                <a:latin typeface="+mj-lt"/>
                <a:ea typeface="Times New Roman"/>
              </a:rPr>
              <a:t>pertumbuhan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fisiknya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sangat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cepat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dan</a:t>
            </a:r>
            <a:r>
              <a:rPr lang="en-US" sz="2000" b="1" dirty="0">
                <a:latin typeface="+mj-lt"/>
                <a:ea typeface="Times New Roman"/>
              </a:rPr>
              <a:t> normal, </a:t>
            </a:r>
            <a:r>
              <a:rPr lang="en-US" sz="2000" b="1" dirty="0" err="1">
                <a:latin typeface="+mj-lt"/>
                <a:ea typeface="Times New Roman"/>
              </a:rPr>
              <a:t>tetapi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peneliti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dalam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hal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ini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belun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sempat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mempertanyakan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tentang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berat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badan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si</a:t>
            </a:r>
            <a:r>
              <a:rPr lang="en-US" sz="2000" b="1" dirty="0">
                <a:latin typeface="+mj-lt"/>
                <a:ea typeface="Times New Roman"/>
              </a:rPr>
              <a:t> L.</a:t>
            </a:r>
            <a:br>
              <a:rPr lang="en-US" sz="2000" b="1" dirty="0">
                <a:latin typeface="+mj-lt"/>
                <a:ea typeface="Times New Roman"/>
              </a:rPr>
            </a:br>
            <a:endParaRPr lang="id-ID" sz="2000" b="1" dirty="0" smtClean="0">
              <a:latin typeface="+mj-lt"/>
              <a:ea typeface="Times New Roman"/>
            </a:endParaRPr>
          </a:p>
          <a:p>
            <a:pPr marL="0" indent="0">
              <a:buNone/>
            </a:pPr>
            <a:r>
              <a:rPr lang="id-ID" sz="2000" b="1" dirty="0" smtClean="0">
                <a:latin typeface="+mj-lt"/>
                <a:ea typeface="Times New Roman"/>
              </a:rPr>
              <a:t>	</a:t>
            </a:r>
            <a:r>
              <a:rPr lang="en-US" sz="2000" b="1" dirty="0" err="1" smtClean="0">
                <a:latin typeface="+mj-lt"/>
                <a:ea typeface="Times New Roman"/>
              </a:rPr>
              <a:t>Kelincahan</a:t>
            </a:r>
            <a:r>
              <a:rPr lang="en-US" sz="2000" b="1" dirty="0" smtClean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dalam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segi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psikomotor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si</a:t>
            </a:r>
            <a:r>
              <a:rPr lang="en-US" sz="2000" b="1" dirty="0">
                <a:latin typeface="+mj-lt"/>
                <a:ea typeface="Times New Roman"/>
              </a:rPr>
              <a:t> L </a:t>
            </a:r>
            <a:r>
              <a:rPr lang="en-US" sz="2000" b="1" dirty="0" err="1">
                <a:latin typeface="+mj-lt"/>
                <a:ea typeface="Times New Roman"/>
              </a:rPr>
              <a:t>cukup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bagus</a:t>
            </a:r>
            <a:r>
              <a:rPr lang="en-US" sz="2000" b="1" dirty="0">
                <a:latin typeface="+mj-lt"/>
                <a:ea typeface="Times New Roman"/>
              </a:rPr>
              <a:t>, </a:t>
            </a:r>
            <a:r>
              <a:rPr lang="en-US" sz="2000" b="1" dirty="0" err="1">
                <a:latin typeface="+mj-lt"/>
                <a:ea typeface="Times New Roman"/>
              </a:rPr>
              <a:t>termasuk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kategori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intelegensi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tingkat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tinggi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dibandingkan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anak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usia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sejajarnya</a:t>
            </a:r>
            <a:r>
              <a:rPr lang="en-US" sz="2000" b="1" dirty="0">
                <a:latin typeface="+mj-lt"/>
                <a:ea typeface="Times New Roman"/>
              </a:rPr>
              <a:t>. </a:t>
            </a:r>
            <a:r>
              <a:rPr lang="en-US" sz="2000" b="1" dirty="0" err="1">
                <a:latin typeface="+mj-lt"/>
                <a:ea typeface="Times New Roman"/>
              </a:rPr>
              <a:t>Karena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si</a:t>
            </a:r>
            <a:r>
              <a:rPr lang="en-US" sz="2000" b="1" dirty="0">
                <a:latin typeface="+mj-lt"/>
                <a:ea typeface="Times New Roman"/>
              </a:rPr>
              <a:t> L </a:t>
            </a:r>
            <a:r>
              <a:rPr lang="en-US" sz="2000" b="1" dirty="0" err="1">
                <a:latin typeface="+mj-lt"/>
                <a:ea typeface="Times New Roman"/>
              </a:rPr>
              <a:t>ini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sering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berteman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dengan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tetangga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rumahnya</a:t>
            </a:r>
            <a:r>
              <a:rPr lang="en-US" sz="2000" b="1" dirty="0">
                <a:latin typeface="+mj-lt"/>
                <a:ea typeface="Times New Roman"/>
              </a:rPr>
              <a:t> yang </a:t>
            </a:r>
            <a:r>
              <a:rPr lang="en-US" sz="2000" b="1" dirty="0" err="1">
                <a:latin typeface="+mj-lt"/>
                <a:ea typeface="Times New Roman"/>
              </a:rPr>
              <a:t>sekolah</a:t>
            </a:r>
            <a:r>
              <a:rPr lang="en-US" sz="2000" b="1" dirty="0">
                <a:latin typeface="+mj-lt"/>
                <a:ea typeface="Times New Roman"/>
              </a:rPr>
              <a:t> di PAUD, </a:t>
            </a:r>
            <a:r>
              <a:rPr lang="en-US" sz="2000" b="1" dirty="0" err="1">
                <a:latin typeface="+mj-lt"/>
                <a:ea typeface="Times New Roman"/>
              </a:rPr>
              <a:t>jadi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mulai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bernyanyi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mengenal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warna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dengan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bahasa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inggris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dan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belajar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mengaji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sudah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cukup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baik</a:t>
            </a:r>
            <a:r>
              <a:rPr lang="en-US" sz="2000" b="1" dirty="0">
                <a:latin typeface="+mj-lt"/>
                <a:ea typeface="Times New Roman"/>
              </a:rPr>
              <a:t>.</a:t>
            </a:r>
            <a:br>
              <a:rPr lang="en-US" sz="2000" b="1" dirty="0">
                <a:latin typeface="+mj-lt"/>
                <a:ea typeface="Times New Roman"/>
              </a:rPr>
            </a:br>
            <a:endParaRPr lang="id-ID" sz="2000" b="1" dirty="0" smtClean="0">
              <a:latin typeface="+mj-lt"/>
              <a:ea typeface="Times New Roman"/>
            </a:endParaRPr>
          </a:p>
          <a:p>
            <a:pPr marL="0" indent="0">
              <a:buNone/>
            </a:pPr>
            <a:r>
              <a:rPr lang="id-ID" sz="2000" b="1" dirty="0" smtClean="0">
                <a:latin typeface="+mj-lt"/>
                <a:ea typeface="Times New Roman"/>
              </a:rPr>
              <a:t>	</a:t>
            </a:r>
            <a:r>
              <a:rPr lang="en-US" sz="2000" b="1" dirty="0" smtClean="0">
                <a:latin typeface="+mj-lt"/>
                <a:ea typeface="Times New Roman"/>
              </a:rPr>
              <a:t>Orang </a:t>
            </a:r>
            <a:r>
              <a:rPr lang="en-US" sz="2000" b="1" dirty="0" err="1">
                <a:latin typeface="+mj-lt"/>
                <a:ea typeface="Times New Roman"/>
              </a:rPr>
              <a:t>tua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si</a:t>
            </a:r>
            <a:r>
              <a:rPr lang="en-US" sz="2000" b="1" dirty="0">
                <a:latin typeface="+mj-lt"/>
                <a:ea typeface="Times New Roman"/>
              </a:rPr>
              <a:t> L </a:t>
            </a:r>
            <a:r>
              <a:rPr lang="en-US" sz="2000" b="1" dirty="0" err="1">
                <a:latin typeface="+mj-lt"/>
                <a:ea typeface="Times New Roman"/>
              </a:rPr>
              <a:t>hanya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membimbing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dan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mengarahkannya</a:t>
            </a:r>
            <a:r>
              <a:rPr lang="en-US" sz="2000" b="1" dirty="0">
                <a:latin typeface="+mj-lt"/>
                <a:ea typeface="Times New Roman"/>
              </a:rPr>
              <a:t>, </a:t>
            </a:r>
            <a:r>
              <a:rPr lang="en-US" sz="2000" b="1" dirty="0" err="1">
                <a:latin typeface="+mj-lt"/>
                <a:ea typeface="Times New Roman"/>
              </a:rPr>
              <a:t>karena</a:t>
            </a:r>
            <a:r>
              <a:rPr lang="en-US" sz="2000" b="1" dirty="0">
                <a:latin typeface="+mj-lt"/>
                <a:ea typeface="Times New Roman"/>
              </a:rPr>
              <a:t> 24 jam </a:t>
            </a:r>
            <a:r>
              <a:rPr lang="en-US" sz="2000" b="1" dirty="0" err="1">
                <a:latin typeface="+mj-lt"/>
                <a:ea typeface="Times New Roman"/>
              </a:rPr>
              <a:t>waktu</a:t>
            </a:r>
            <a:r>
              <a:rPr lang="en-US" sz="2000" b="1" dirty="0">
                <a:latin typeface="+mj-lt"/>
                <a:ea typeface="Times New Roman"/>
              </a:rPr>
              <a:t> orang </a:t>
            </a:r>
            <a:r>
              <a:rPr lang="en-US" sz="2000" b="1" dirty="0" err="1">
                <a:latin typeface="+mj-lt"/>
                <a:ea typeface="Times New Roman"/>
              </a:rPr>
              <a:t>tua</a:t>
            </a:r>
            <a:r>
              <a:rPr lang="en-US" sz="2000" b="1" dirty="0">
                <a:latin typeface="+mj-lt"/>
                <a:ea typeface="Times New Roman"/>
              </a:rPr>
              <a:t> di </a:t>
            </a:r>
            <a:r>
              <a:rPr lang="en-US" sz="2000" b="1" dirty="0" err="1">
                <a:latin typeface="+mj-lt"/>
                <a:ea typeface="Times New Roman"/>
              </a:rPr>
              <a:t>habiskan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bersama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anak</a:t>
            </a:r>
            <a:r>
              <a:rPr lang="en-US" sz="2000" b="1" dirty="0">
                <a:latin typeface="+mj-lt"/>
                <a:ea typeface="Times New Roman"/>
              </a:rPr>
              <a:t>. </a:t>
            </a:r>
            <a:r>
              <a:rPr lang="en-US" sz="2000" b="1" dirty="0" err="1">
                <a:latin typeface="+mj-lt"/>
                <a:ea typeface="Times New Roman"/>
              </a:rPr>
              <a:t>Pekerjaan</a:t>
            </a:r>
            <a:r>
              <a:rPr lang="en-US" sz="2000" b="1" dirty="0">
                <a:latin typeface="+mj-lt"/>
                <a:ea typeface="Times New Roman"/>
              </a:rPr>
              <a:t> orang </a:t>
            </a:r>
            <a:r>
              <a:rPr lang="en-US" sz="2000" b="1" dirty="0" err="1">
                <a:latin typeface="+mj-lt"/>
                <a:ea typeface="Times New Roman"/>
              </a:rPr>
              <a:t>tua</a:t>
            </a:r>
            <a:r>
              <a:rPr lang="en-US" sz="2000" b="1" dirty="0">
                <a:latin typeface="+mj-lt"/>
                <a:ea typeface="Times New Roman"/>
              </a:rPr>
              <a:t> yang </a:t>
            </a:r>
            <a:r>
              <a:rPr lang="en-US" sz="2000" b="1" dirty="0" err="1">
                <a:latin typeface="+mj-lt"/>
                <a:ea typeface="Times New Roman"/>
              </a:rPr>
              <a:t>menjaga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toko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bahan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bangunan</a:t>
            </a:r>
            <a:r>
              <a:rPr lang="en-US" sz="2000" b="1" dirty="0">
                <a:latin typeface="+mj-lt"/>
                <a:ea typeface="Times New Roman"/>
              </a:rPr>
              <a:t> di </a:t>
            </a:r>
            <a:r>
              <a:rPr lang="en-US" sz="2000" b="1" dirty="0" err="1" smtClean="0">
                <a:latin typeface="+mj-lt"/>
                <a:ea typeface="Times New Roman"/>
              </a:rPr>
              <a:t>rumahnya</a:t>
            </a:r>
            <a:r>
              <a:rPr lang="en-US" sz="2000" b="1" dirty="0" smtClean="0">
                <a:latin typeface="+mj-lt"/>
                <a:ea typeface="Times New Roman"/>
              </a:rPr>
              <a:t>.</a:t>
            </a:r>
            <a:r>
              <a:rPr lang="id-ID" sz="2000" b="1" dirty="0" smtClean="0">
                <a:latin typeface="+mj-lt"/>
                <a:ea typeface="Times New Roman"/>
              </a:rPr>
              <a:t> </a:t>
            </a:r>
            <a:r>
              <a:rPr lang="en-US" sz="2000" b="1" dirty="0" err="1" smtClean="0">
                <a:latin typeface="+mj-lt"/>
                <a:ea typeface="Times New Roman"/>
              </a:rPr>
              <a:t>Kedekatan</a:t>
            </a:r>
            <a:r>
              <a:rPr lang="en-US" sz="2000" b="1" dirty="0" smtClean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si</a:t>
            </a:r>
            <a:r>
              <a:rPr lang="en-US" sz="2000" b="1" dirty="0">
                <a:latin typeface="+mj-lt"/>
                <a:ea typeface="Times New Roman"/>
              </a:rPr>
              <a:t> L </a:t>
            </a:r>
            <a:r>
              <a:rPr lang="en-US" sz="2000" b="1" dirty="0" err="1">
                <a:latin typeface="+mj-lt"/>
                <a:ea typeface="Times New Roman"/>
              </a:rPr>
              <a:t>dengan</a:t>
            </a:r>
            <a:r>
              <a:rPr lang="en-US" sz="2000" b="1" dirty="0">
                <a:latin typeface="+mj-lt"/>
                <a:ea typeface="Times New Roman"/>
              </a:rPr>
              <a:t> orang </a:t>
            </a:r>
            <a:r>
              <a:rPr lang="en-US" sz="2000" b="1" dirty="0" err="1">
                <a:latin typeface="+mj-lt"/>
                <a:ea typeface="Times New Roman"/>
              </a:rPr>
              <a:t>tuanya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sangat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dekat</a:t>
            </a:r>
            <a:r>
              <a:rPr lang="en-US" sz="2000" b="1" dirty="0">
                <a:latin typeface="+mj-lt"/>
                <a:ea typeface="Times New Roman"/>
              </a:rPr>
              <a:t>, </a:t>
            </a:r>
            <a:r>
              <a:rPr lang="en-US" sz="2000" b="1" dirty="0" err="1">
                <a:latin typeface="+mj-lt"/>
                <a:ea typeface="Times New Roman"/>
              </a:rPr>
              <a:t>terutama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bapaknya</a:t>
            </a:r>
            <a:r>
              <a:rPr lang="en-US" sz="2000" b="1" dirty="0">
                <a:latin typeface="+mj-lt"/>
                <a:ea typeface="Times New Roman"/>
              </a:rPr>
              <a:t>. </a:t>
            </a:r>
            <a:endParaRPr lang="id-ID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7556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723957"/>
            <a:ext cx="8784976" cy="6120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d-ID" sz="1900" dirty="0" smtClean="0">
                <a:latin typeface="+mj-lt"/>
                <a:ea typeface="Times New Roman"/>
              </a:rPr>
              <a:t>	</a:t>
            </a:r>
            <a:r>
              <a:rPr lang="en-US" sz="2000" b="1" dirty="0" err="1" smtClean="0">
                <a:latin typeface="+mj-lt"/>
                <a:ea typeface="Times New Roman"/>
              </a:rPr>
              <a:t>Karenanya</a:t>
            </a:r>
            <a:r>
              <a:rPr lang="en-US" sz="2000" b="1" dirty="0" smtClean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bapaknya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beranggapan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bahwa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jika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pakaian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anak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dari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kecil</a:t>
            </a:r>
            <a:r>
              <a:rPr lang="en-US" sz="2000" b="1" dirty="0">
                <a:latin typeface="+mj-lt"/>
                <a:ea typeface="Times New Roman"/>
              </a:rPr>
              <a:t> di </a:t>
            </a:r>
            <a:r>
              <a:rPr lang="en-US" sz="2000" b="1" dirty="0" err="1">
                <a:latin typeface="+mj-lt"/>
                <a:ea typeface="Times New Roman"/>
              </a:rPr>
              <a:t>cuci</a:t>
            </a:r>
            <a:r>
              <a:rPr lang="en-US" sz="2000" b="1" dirty="0">
                <a:latin typeface="+mj-lt"/>
                <a:ea typeface="Times New Roman"/>
              </a:rPr>
              <a:t> orang </a:t>
            </a:r>
            <a:r>
              <a:rPr lang="en-US" sz="2000" b="1" dirty="0" err="1">
                <a:latin typeface="+mj-lt"/>
                <a:ea typeface="Times New Roman"/>
              </a:rPr>
              <a:t>tuanya</a:t>
            </a:r>
            <a:r>
              <a:rPr lang="en-US" sz="2000" b="1" dirty="0">
                <a:latin typeface="+mj-lt"/>
                <a:ea typeface="Times New Roman"/>
              </a:rPr>
              <a:t> (</a:t>
            </a:r>
            <a:r>
              <a:rPr lang="en-US" sz="2000" b="1" dirty="0" err="1">
                <a:latin typeface="+mj-lt"/>
                <a:ea typeface="Times New Roman"/>
              </a:rPr>
              <a:t>bapak</a:t>
            </a:r>
            <a:r>
              <a:rPr lang="en-US" sz="2000" b="1" dirty="0">
                <a:latin typeface="+mj-lt"/>
                <a:ea typeface="Times New Roman"/>
              </a:rPr>
              <a:t>) </a:t>
            </a:r>
            <a:r>
              <a:rPr lang="en-US" sz="2000" b="1" dirty="0" err="1">
                <a:latin typeface="+mj-lt"/>
                <a:ea typeface="Times New Roman"/>
              </a:rPr>
              <a:t>maka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si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anak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ini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akan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semakin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dekat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dengan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bapaknya</a:t>
            </a:r>
            <a:r>
              <a:rPr lang="en-US" sz="2000" b="1" dirty="0">
                <a:latin typeface="+mj-lt"/>
                <a:ea typeface="Times New Roman"/>
              </a:rPr>
              <a:t>. </a:t>
            </a:r>
            <a:r>
              <a:rPr lang="en-US" sz="2000" b="1" dirty="0" err="1">
                <a:latin typeface="+mj-lt"/>
                <a:ea typeface="Times New Roman"/>
              </a:rPr>
              <a:t>Demikian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tadi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penuturan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si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bapak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kepada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peneliti</a:t>
            </a:r>
            <a:r>
              <a:rPr lang="en-US" sz="2000" b="1" dirty="0">
                <a:latin typeface="+mj-lt"/>
                <a:ea typeface="Times New Roman"/>
              </a:rPr>
              <a:t>.</a:t>
            </a:r>
            <a:br>
              <a:rPr lang="en-US" sz="2000" b="1" dirty="0">
                <a:latin typeface="+mj-lt"/>
                <a:ea typeface="Times New Roman"/>
              </a:rPr>
            </a:br>
            <a:endParaRPr lang="id-ID" sz="2000" b="1" dirty="0" smtClean="0">
              <a:latin typeface="+mj-lt"/>
              <a:ea typeface="Times New Roman"/>
            </a:endParaRPr>
          </a:p>
          <a:p>
            <a:pPr marL="0" indent="0">
              <a:buNone/>
            </a:pPr>
            <a:r>
              <a:rPr lang="id-ID" sz="2000" b="1" dirty="0" smtClean="0">
                <a:latin typeface="+mj-lt"/>
                <a:ea typeface="Times New Roman"/>
              </a:rPr>
              <a:t>	</a:t>
            </a:r>
            <a:r>
              <a:rPr lang="en-US" sz="2000" b="1" dirty="0" smtClean="0">
                <a:latin typeface="+mj-lt"/>
                <a:ea typeface="Times New Roman"/>
              </a:rPr>
              <a:t>Si </a:t>
            </a:r>
            <a:r>
              <a:rPr lang="en-US" sz="2000" b="1" dirty="0">
                <a:latin typeface="+mj-lt"/>
                <a:ea typeface="Times New Roman"/>
              </a:rPr>
              <a:t>L </a:t>
            </a:r>
            <a:r>
              <a:rPr lang="en-US" sz="2000" b="1" dirty="0" err="1">
                <a:latin typeface="+mj-lt"/>
                <a:ea typeface="Times New Roman"/>
              </a:rPr>
              <a:t>ini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jarang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tidur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siang</a:t>
            </a:r>
            <a:r>
              <a:rPr lang="en-US" sz="2000" b="1" dirty="0">
                <a:latin typeface="+mj-lt"/>
                <a:ea typeface="Times New Roman"/>
              </a:rPr>
              <a:t>, </a:t>
            </a:r>
            <a:r>
              <a:rPr lang="en-US" sz="2000" b="1" dirty="0" err="1">
                <a:latin typeface="+mj-lt"/>
                <a:ea typeface="Times New Roman"/>
              </a:rPr>
              <a:t>lebih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banyak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menghabiskan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waktu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siangnya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dengan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bermain</a:t>
            </a:r>
            <a:r>
              <a:rPr lang="en-US" sz="2000" b="1" dirty="0">
                <a:latin typeface="+mj-lt"/>
                <a:ea typeface="Times New Roman"/>
              </a:rPr>
              <a:t>. </a:t>
            </a:r>
            <a:r>
              <a:rPr lang="en-US" sz="2000" b="1" dirty="0" err="1">
                <a:latin typeface="+mj-lt"/>
                <a:ea typeface="Times New Roman"/>
              </a:rPr>
              <a:t>Maka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sekitar</a:t>
            </a:r>
            <a:r>
              <a:rPr lang="en-US" sz="2000" b="1" dirty="0">
                <a:latin typeface="+mj-lt"/>
                <a:ea typeface="Times New Roman"/>
              </a:rPr>
              <a:t> jam 19. 00 </a:t>
            </a:r>
            <a:r>
              <a:rPr lang="en-US" sz="2000" b="1" dirty="0" err="1">
                <a:latin typeface="+mj-lt"/>
                <a:ea typeface="Times New Roman"/>
              </a:rPr>
              <a:t>anak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sudah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mulai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tidur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karena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kecapekan</a:t>
            </a:r>
            <a:r>
              <a:rPr lang="en-US" sz="2000" b="1" dirty="0">
                <a:latin typeface="+mj-lt"/>
                <a:ea typeface="Times New Roman"/>
              </a:rPr>
              <a:t>.</a:t>
            </a:r>
            <a:br>
              <a:rPr lang="en-US" sz="2000" b="1" dirty="0">
                <a:latin typeface="+mj-lt"/>
                <a:ea typeface="Times New Roman"/>
              </a:rPr>
            </a:br>
            <a:r>
              <a:rPr lang="en-US" sz="2000" b="1" dirty="0">
                <a:latin typeface="+mj-lt"/>
                <a:ea typeface="Times New Roman"/>
              </a:rPr>
              <a:t>Di </a:t>
            </a:r>
            <a:r>
              <a:rPr lang="en-US" sz="2000" b="1" dirty="0" err="1">
                <a:latin typeface="+mj-lt"/>
                <a:ea typeface="Times New Roman"/>
              </a:rPr>
              <a:t>daerah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Tegal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Rejo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ini</a:t>
            </a:r>
            <a:r>
              <a:rPr lang="en-US" sz="2000" b="1" dirty="0">
                <a:latin typeface="+mj-lt"/>
                <a:ea typeface="Times New Roman"/>
              </a:rPr>
              <a:t>, </a:t>
            </a:r>
            <a:r>
              <a:rPr lang="en-US" sz="2000" b="1" dirty="0" err="1">
                <a:latin typeface="+mj-lt"/>
                <a:ea typeface="Times New Roman"/>
              </a:rPr>
              <a:t>termasuk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mempunyai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komunitas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anak</a:t>
            </a:r>
            <a:r>
              <a:rPr lang="en-US" sz="2000" b="1" dirty="0">
                <a:latin typeface="+mj-lt"/>
                <a:ea typeface="Times New Roman"/>
              </a:rPr>
              <a:t> yang </a:t>
            </a:r>
            <a:r>
              <a:rPr lang="en-US" sz="2000" b="1" dirty="0" err="1">
                <a:latin typeface="+mj-lt"/>
                <a:ea typeface="Times New Roman"/>
              </a:rPr>
              <a:t>banyak</a:t>
            </a:r>
            <a:r>
              <a:rPr lang="en-US" sz="2000" b="1" dirty="0">
                <a:latin typeface="+mj-lt"/>
                <a:ea typeface="Times New Roman"/>
              </a:rPr>
              <a:t>, </a:t>
            </a:r>
            <a:r>
              <a:rPr lang="en-US" sz="2000" b="1" dirty="0" err="1">
                <a:latin typeface="+mj-lt"/>
                <a:ea typeface="Times New Roman"/>
              </a:rPr>
              <a:t>jadi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banyak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jajanan</a:t>
            </a:r>
            <a:r>
              <a:rPr lang="en-US" sz="2000" b="1" dirty="0">
                <a:latin typeface="+mj-lt"/>
                <a:ea typeface="Times New Roman"/>
              </a:rPr>
              <a:t> yang </a:t>
            </a:r>
            <a:r>
              <a:rPr lang="en-US" sz="2000" b="1" dirty="0" err="1">
                <a:latin typeface="+mj-lt"/>
                <a:ea typeface="Times New Roman"/>
              </a:rPr>
              <a:t>lewat</a:t>
            </a:r>
            <a:r>
              <a:rPr lang="en-US" sz="2000" b="1" dirty="0">
                <a:latin typeface="+mj-lt"/>
                <a:ea typeface="Times New Roman"/>
              </a:rPr>
              <a:t>. </a:t>
            </a:r>
            <a:r>
              <a:rPr lang="en-US" sz="2000" b="1" dirty="0" err="1">
                <a:latin typeface="+mj-lt"/>
                <a:ea typeface="Times New Roman"/>
              </a:rPr>
              <a:t>Mulai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dari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siomay</a:t>
            </a:r>
            <a:r>
              <a:rPr lang="en-US" sz="2000" b="1" dirty="0">
                <a:latin typeface="+mj-lt"/>
                <a:ea typeface="Times New Roman"/>
              </a:rPr>
              <a:t>, </a:t>
            </a:r>
            <a:r>
              <a:rPr lang="en-US" sz="2000" b="1" dirty="0" err="1">
                <a:latin typeface="+mj-lt"/>
                <a:ea typeface="Times New Roman"/>
              </a:rPr>
              <a:t>bakso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maupun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es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krim</a:t>
            </a:r>
            <a:r>
              <a:rPr lang="en-US" sz="2000" b="1" dirty="0">
                <a:latin typeface="+mj-lt"/>
                <a:ea typeface="Times New Roman"/>
              </a:rPr>
              <a:t>. </a:t>
            </a:r>
            <a:endParaRPr lang="id-ID" sz="2000" b="1" dirty="0" smtClean="0">
              <a:latin typeface="+mj-lt"/>
              <a:ea typeface="Times New Roman"/>
            </a:endParaRPr>
          </a:p>
          <a:p>
            <a:pPr marL="0" indent="0">
              <a:buNone/>
            </a:pPr>
            <a:endParaRPr lang="id-ID" sz="2000" b="1" dirty="0">
              <a:latin typeface="+mj-lt"/>
              <a:ea typeface="Times New Roman"/>
            </a:endParaRPr>
          </a:p>
          <a:p>
            <a:pPr marL="0" indent="0">
              <a:buNone/>
            </a:pPr>
            <a:r>
              <a:rPr lang="id-ID" sz="2000" b="1" dirty="0" smtClean="0">
                <a:latin typeface="+mj-lt"/>
                <a:ea typeface="Times New Roman"/>
              </a:rPr>
              <a:t>	</a:t>
            </a:r>
            <a:r>
              <a:rPr lang="en-US" sz="2000" b="1" dirty="0" err="1" smtClean="0">
                <a:latin typeface="+mj-lt"/>
                <a:ea typeface="Times New Roman"/>
              </a:rPr>
              <a:t>Tetapi</a:t>
            </a:r>
            <a:r>
              <a:rPr lang="en-US" sz="2000" b="1" dirty="0" smtClean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si</a:t>
            </a:r>
            <a:r>
              <a:rPr lang="en-US" sz="2000" b="1" dirty="0">
                <a:latin typeface="+mj-lt"/>
                <a:ea typeface="Times New Roman"/>
              </a:rPr>
              <a:t> L </a:t>
            </a:r>
            <a:r>
              <a:rPr lang="en-US" sz="2000" b="1" dirty="0" err="1">
                <a:latin typeface="+mj-lt"/>
                <a:ea typeface="Times New Roman"/>
              </a:rPr>
              <a:t>ini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tidak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terbiasa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dengan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jajanan</a:t>
            </a:r>
            <a:r>
              <a:rPr lang="en-US" sz="2000" b="1" dirty="0">
                <a:latin typeface="+mj-lt"/>
                <a:ea typeface="Times New Roman"/>
              </a:rPr>
              <a:t> yang </a:t>
            </a:r>
            <a:r>
              <a:rPr lang="en-US" sz="2000" b="1" dirty="0" err="1">
                <a:latin typeface="+mj-lt"/>
                <a:ea typeface="Times New Roman"/>
              </a:rPr>
              <a:t>lewat</a:t>
            </a:r>
            <a:r>
              <a:rPr lang="en-US" sz="2000" b="1" dirty="0">
                <a:latin typeface="+mj-lt"/>
                <a:ea typeface="Times New Roman"/>
              </a:rPr>
              <a:t>, </a:t>
            </a:r>
            <a:r>
              <a:rPr lang="en-US" sz="2000" b="1" dirty="0" err="1">
                <a:latin typeface="+mj-lt"/>
                <a:ea typeface="Times New Roman"/>
              </a:rPr>
              <a:t>karena</a:t>
            </a:r>
            <a:r>
              <a:rPr lang="en-US" sz="2000" b="1" dirty="0">
                <a:latin typeface="+mj-lt"/>
                <a:ea typeface="Times New Roman"/>
              </a:rPr>
              <a:t> orang </a:t>
            </a:r>
            <a:r>
              <a:rPr lang="en-US" sz="2000" b="1" dirty="0" err="1">
                <a:latin typeface="+mj-lt"/>
                <a:ea typeface="Times New Roman"/>
              </a:rPr>
              <a:t>tua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menanamkan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semenjak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dini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tentang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pelarangan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mengkonsumsi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jajanan</a:t>
            </a:r>
            <a:r>
              <a:rPr lang="en-US" sz="2000" b="1" dirty="0">
                <a:latin typeface="+mj-lt"/>
                <a:ea typeface="Times New Roman"/>
              </a:rPr>
              <a:t> yang </a:t>
            </a:r>
            <a:r>
              <a:rPr lang="en-US" sz="2000" b="1" dirty="0" err="1">
                <a:latin typeface="+mj-lt"/>
                <a:ea typeface="Times New Roman"/>
              </a:rPr>
              <a:t>lewat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depan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rumah</a:t>
            </a:r>
            <a:r>
              <a:rPr lang="en-US" sz="2000" b="1" dirty="0">
                <a:latin typeface="+mj-lt"/>
                <a:ea typeface="Times New Roman"/>
              </a:rPr>
              <a:t>, </a:t>
            </a:r>
            <a:r>
              <a:rPr lang="en-US" sz="2000" b="1" dirty="0" err="1">
                <a:latin typeface="+mj-lt"/>
                <a:ea typeface="Times New Roman"/>
              </a:rPr>
              <a:t>bukan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karena</a:t>
            </a:r>
            <a:r>
              <a:rPr lang="en-US" sz="2000" b="1" dirty="0">
                <a:latin typeface="+mj-lt"/>
                <a:ea typeface="Times New Roman"/>
              </a:rPr>
              <a:t> orang </a:t>
            </a:r>
            <a:r>
              <a:rPr lang="en-US" sz="2000" b="1" dirty="0" err="1">
                <a:latin typeface="+mj-lt"/>
                <a:ea typeface="Times New Roman"/>
              </a:rPr>
              <a:t>tua</a:t>
            </a:r>
            <a:r>
              <a:rPr lang="en-US" sz="2000" b="1" dirty="0">
                <a:latin typeface="+mj-lt"/>
                <a:ea typeface="Times New Roman"/>
              </a:rPr>
              <a:t> yang </a:t>
            </a:r>
            <a:r>
              <a:rPr lang="en-US" sz="2000" b="1" dirty="0" err="1">
                <a:latin typeface="+mj-lt"/>
                <a:ea typeface="Times New Roman"/>
              </a:rPr>
              <a:t>tidak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mampu</a:t>
            </a:r>
            <a:r>
              <a:rPr lang="en-US" sz="2000" b="1" dirty="0">
                <a:latin typeface="+mj-lt"/>
                <a:ea typeface="Times New Roman"/>
              </a:rPr>
              <a:t>, </a:t>
            </a:r>
            <a:r>
              <a:rPr lang="en-US" sz="2000" b="1" dirty="0" err="1">
                <a:latin typeface="+mj-lt"/>
                <a:ea typeface="Times New Roman"/>
              </a:rPr>
              <a:t>hanya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saja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tidak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ingin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si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anak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diperkenalkan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dengan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jajanan</a:t>
            </a:r>
            <a:r>
              <a:rPr lang="en-US" sz="2000" b="1" dirty="0">
                <a:latin typeface="+mj-lt"/>
                <a:ea typeface="Times New Roman"/>
              </a:rPr>
              <a:t> yang </a:t>
            </a:r>
            <a:r>
              <a:rPr lang="en-US" sz="2000" b="1" dirty="0" err="1">
                <a:latin typeface="+mj-lt"/>
                <a:ea typeface="Times New Roman"/>
              </a:rPr>
              <a:t>mengandung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bahan-bahan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kimia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dan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unsur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gizi</a:t>
            </a:r>
            <a:r>
              <a:rPr lang="en-US" sz="2000" b="1" dirty="0">
                <a:latin typeface="+mj-lt"/>
                <a:ea typeface="Times New Roman"/>
              </a:rPr>
              <a:t> yang </a:t>
            </a:r>
            <a:r>
              <a:rPr lang="en-US" sz="2000" b="1" dirty="0" err="1">
                <a:latin typeface="+mj-lt"/>
                <a:ea typeface="Times New Roman"/>
              </a:rPr>
              <a:t>tidak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jelas</a:t>
            </a:r>
            <a:r>
              <a:rPr lang="en-US" sz="2000" b="1" dirty="0">
                <a:latin typeface="+mj-lt"/>
                <a:ea typeface="Times New Roman"/>
              </a:rPr>
              <a:t>. </a:t>
            </a:r>
            <a:endParaRPr lang="id-ID" sz="2000" b="1" dirty="0" smtClean="0">
              <a:latin typeface="+mj-lt"/>
              <a:ea typeface="Times New Roman"/>
            </a:endParaRPr>
          </a:p>
          <a:p>
            <a:pPr marL="0" indent="0">
              <a:buNone/>
            </a:pPr>
            <a:endParaRPr lang="id-ID" sz="2000" b="1" dirty="0">
              <a:latin typeface="+mj-lt"/>
              <a:ea typeface="Times New Roman"/>
            </a:endParaRPr>
          </a:p>
          <a:p>
            <a:pPr marL="0" indent="0">
              <a:buNone/>
            </a:pPr>
            <a:r>
              <a:rPr lang="id-ID" sz="2000" b="1" dirty="0" smtClean="0">
                <a:latin typeface="+mj-lt"/>
                <a:ea typeface="Times New Roman"/>
              </a:rPr>
              <a:t>	</a:t>
            </a:r>
            <a:r>
              <a:rPr lang="en-US" sz="2000" b="1" dirty="0" smtClean="0">
                <a:latin typeface="+mj-lt"/>
                <a:ea typeface="Times New Roman"/>
              </a:rPr>
              <a:t>Orang </a:t>
            </a:r>
            <a:r>
              <a:rPr lang="en-US" sz="2000" b="1" dirty="0" err="1">
                <a:latin typeface="+mj-lt"/>
                <a:ea typeface="Times New Roman"/>
              </a:rPr>
              <a:t>tua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lebih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suka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anaknya</a:t>
            </a:r>
            <a:r>
              <a:rPr lang="en-US" sz="2000" b="1" dirty="0">
                <a:latin typeface="+mj-lt"/>
                <a:ea typeface="Times New Roman"/>
              </a:rPr>
              <a:t> di </a:t>
            </a:r>
            <a:r>
              <a:rPr lang="en-US" sz="2000" b="1" dirty="0" err="1">
                <a:latin typeface="+mj-lt"/>
                <a:ea typeface="Times New Roman"/>
              </a:rPr>
              <a:t>berikan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makanan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hasil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masakan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sendiri</a:t>
            </a:r>
            <a:r>
              <a:rPr lang="en-US" sz="2000" b="1" dirty="0">
                <a:latin typeface="+mj-lt"/>
                <a:ea typeface="Times New Roman"/>
              </a:rPr>
              <a:t>, yang </a:t>
            </a:r>
            <a:r>
              <a:rPr lang="en-US" sz="2000" b="1" dirty="0" err="1">
                <a:latin typeface="+mj-lt"/>
                <a:ea typeface="Times New Roman"/>
              </a:rPr>
              <a:t>sudah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jelas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kandungan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gizi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dan</a:t>
            </a:r>
            <a:r>
              <a:rPr lang="en-US" sz="2000" b="1" dirty="0">
                <a:latin typeface="+mj-lt"/>
                <a:ea typeface="Times New Roman"/>
              </a:rPr>
              <a:t> protein yang </a:t>
            </a:r>
            <a:r>
              <a:rPr lang="en-US" sz="2000" b="1" dirty="0" err="1">
                <a:latin typeface="+mj-lt"/>
                <a:ea typeface="Times New Roman"/>
              </a:rPr>
              <a:t>dibutuhkan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si</a:t>
            </a:r>
            <a:r>
              <a:rPr lang="en-US" sz="2000" b="1" dirty="0">
                <a:latin typeface="+mj-lt"/>
                <a:ea typeface="Times New Roman"/>
              </a:rPr>
              <a:t> </a:t>
            </a:r>
            <a:r>
              <a:rPr lang="en-US" sz="2000" b="1" dirty="0" err="1">
                <a:latin typeface="+mj-lt"/>
                <a:ea typeface="Times New Roman"/>
              </a:rPr>
              <a:t>anak</a:t>
            </a:r>
            <a:r>
              <a:rPr lang="en-US" sz="2000" b="1" dirty="0" smtClean="0">
                <a:latin typeface="+mj-lt"/>
                <a:ea typeface="Times New Roman"/>
              </a:rPr>
              <a:t>.</a:t>
            </a:r>
            <a:endParaRPr lang="id-ID" b="1" dirty="0"/>
          </a:p>
        </p:txBody>
      </p:sp>
    </p:spTree>
    <p:extLst>
      <p:ext uri="{BB962C8B-B14F-4D97-AF65-F5344CB8AC3E}">
        <p14:creationId xmlns:p14="http://schemas.microsoft.com/office/powerpoint/2010/main" val="2708106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223" y="-171400"/>
            <a:ext cx="8229600" cy="1728192"/>
          </a:xfrm>
        </p:spPr>
        <p:txBody>
          <a:bodyPr>
            <a:noAutofit/>
          </a:bodyPr>
          <a:lstStyle/>
          <a:p>
            <a:r>
              <a:rPr lang="id-ID" sz="8000" dirty="0" smtClean="0">
                <a:latin typeface="Algerian" pitchFamily="82" charset="0"/>
              </a:rPr>
              <a:t>KELOMPOK 2</a:t>
            </a:r>
            <a:endParaRPr lang="id-ID" sz="5400" dirty="0">
              <a:latin typeface="Algerian" pitchFamily="8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22549" y="3596678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d-ID" sz="2000" b="1" dirty="0"/>
              <a:t>MIA SATRIANI </a:t>
            </a:r>
            <a:r>
              <a:rPr lang="id-ID" sz="2000" b="1" dirty="0" smtClean="0"/>
              <a:t>		1502105045</a:t>
            </a:r>
            <a:r>
              <a:rPr lang="id-ID" sz="2000" b="1" dirty="0"/>
              <a:t/>
            </a:r>
            <a:br>
              <a:rPr lang="id-ID" sz="2000" b="1" dirty="0"/>
            </a:br>
            <a:r>
              <a:rPr lang="id-ID" sz="2000" b="1" dirty="0"/>
              <a:t>DEWI SAMPURNA </a:t>
            </a:r>
            <a:r>
              <a:rPr lang="id-ID" sz="2000" b="1" dirty="0" smtClean="0"/>
              <a:t>WATI	1502105046</a:t>
            </a:r>
            <a:r>
              <a:rPr lang="id-ID" sz="2000" b="1" dirty="0"/>
              <a:t/>
            </a:r>
            <a:br>
              <a:rPr lang="id-ID" sz="2000" b="1" dirty="0"/>
            </a:br>
            <a:r>
              <a:rPr lang="id-ID" sz="2000" b="1" dirty="0"/>
              <a:t>MAYANG </a:t>
            </a:r>
            <a:r>
              <a:rPr lang="id-ID" sz="2000" b="1" dirty="0" smtClean="0"/>
              <a:t>SARI		1502105047</a:t>
            </a:r>
            <a:r>
              <a:rPr lang="id-ID" sz="2000" b="1" dirty="0"/>
              <a:t/>
            </a:r>
            <a:br>
              <a:rPr lang="id-ID" sz="2000" b="1" dirty="0"/>
            </a:br>
            <a:r>
              <a:rPr lang="id-ID" sz="2000" b="1" dirty="0"/>
              <a:t>PUJI </a:t>
            </a:r>
            <a:r>
              <a:rPr lang="id-ID" sz="2000" b="1" dirty="0" smtClean="0"/>
              <a:t>PURWATI		</a:t>
            </a:r>
            <a:r>
              <a:rPr lang="id-ID" sz="2000" b="1" dirty="0" smtClean="0"/>
              <a:t>1502105049</a:t>
            </a:r>
          </a:p>
          <a:p>
            <a:r>
              <a:rPr lang="id-ID" sz="2000" b="1" dirty="0" smtClean="0"/>
              <a:t>TRI AMELIA		1502105058</a:t>
            </a:r>
            <a:r>
              <a:rPr lang="id-ID" sz="2000" b="1" dirty="0"/>
              <a:t/>
            </a:r>
            <a:br>
              <a:rPr lang="id-ID" sz="2000" b="1" dirty="0"/>
            </a:br>
            <a:r>
              <a:rPr lang="id-ID" sz="2000" b="1" dirty="0"/>
              <a:t>AMANDA EZA NANDA </a:t>
            </a:r>
            <a:r>
              <a:rPr lang="id-ID" sz="2000" b="1" dirty="0" smtClean="0"/>
              <a:t>	</a:t>
            </a:r>
            <a:r>
              <a:rPr lang="id-ID" sz="2000" b="1" dirty="0" smtClean="0"/>
              <a:t>1502105079</a:t>
            </a:r>
            <a:endParaRPr lang="id-ID" sz="2000" b="1" dirty="0"/>
          </a:p>
        </p:txBody>
      </p:sp>
      <p:sp>
        <p:nvSpPr>
          <p:cNvPr id="5" name="Rectangle 4"/>
          <p:cNvSpPr/>
          <p:nvPr/>
        </p:nvSpPr>
        <p:spPr>
          <a:xfrm>
            <a:off x="2866816" y="2226641"/>
            <a:ext cx="4127733" cy="707886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id-ID" sz="4000" b="1" u="sng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NAMA ANGGOTA :</a:t>
            </a:r>
          </a:p>
        </p:txBody>
      </p:sp>
    </p:spTree>
    <p:extLst>
      <p:ext uri="{BB962C8B-B14F-4D97-AF65-F5344CB8AC3E}">
        <p14:creationId xmlns:p14="http://schemas.microsoft.com/office/powerpoint/2010/main" val="3853030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60648" y="2420888"/>
            <a:ext cx="11665296" cy="1143000"/>
          </a:xfrm>
        </p:spPr>
        <p:txBody>
          <a:bodyPr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id-ID" sz="8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TERIMA KASIH</a:t>
            </a:r>
            <a:endParaRPr lang="id-ID" sz="88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3337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9552" y="5589240"/>
            <a:ext cx="8223726" cy="92333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lvl="0"/>
            <a:r>
              <a:rPr lang="id-ID" sz="54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lgerian" pitchFamily="82" charset="0"/>
              </a:rPr>
              <a:t>MASA BAYI BARU LAHIR</a:t>
            </a:r>
            <a:endParaRPr lang="id-ID" sz="5400" b="1" spc="5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54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9512" y="548680"/>
            <a:ext cx="8784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Menurut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hukum</a:t>
            </a:r>
            <a:r>
              <a:rPr lang="en-US" sz="2400" dirty="0">
                <a:solidFill>
                  <a:schemeClr val="bg1"/>
                </a:solidFill>
              </a:rPr>
              <a:t> yang </a:t>
            </a:r>
            <a:r>
              <a:rPr lang="en-US" sz="2400" dirty="0" err="1">
                <a:solidFill>
                  <a:schemeClr val="bg1"/>
                </a:solidFill>
              </a:rPr>
              <a:t>berlaku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bayi</a:t>
            </a:r>
            <a:r>
              <a:rPr lang="en-US" sz="2400" dirty="0">
                <a:solidFill>
                  <a:schemeClr val="bg1"/>
                </a:solidFill>
              </a:rPr>
              <a:t> yang </a:t>
            </a:r>
            <a:r>
              <a:rPr lang="en-US" sz="2400" dirty="0" err="1">
                <a:solidFill>
                  <a:schemeClr val="bg1"/>
                </a:solidFill>
              </a:rPr>
              <a:t>baru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lahir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merupakan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individu</a:t>
            </a:r>
            <a:r>
              <a:rPr lang="en-US" sz="2400" dirty="0">
                <a:solidFill>
                  <a:schemeClr val="bg1"/>
                </a:solidFill>
              </a:rPr>
              <a:t> yang </a:t>
            </a:r>
            <a:r>
              <a:rPr lang="en-US" sz="2400" dirty="0" err="1">
                <a:solidFill>
                  <a:schemeClr val="bg1"/>
                </a:solidFill>
              </a:rPr>
              <a:t>belum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dewasa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sampai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mencapai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usia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kematang</a:t>
            </a:r>
            <a:r>
              <a:rPr lang="id-ID" sz="2400" dirty="0">
                <a:solidFill>
                  <a:schemeClr val="bg1"/>
                </a:solidFill>
              </a:rPr>
              <a:t>an</a:t>
            </a:r>
            <a:r>
              <a:rPr lang="en-US" sz="2400" dirty="0">
                <a:solidFill>
                  <a:schemeClr val="bg1"/>
                </a:solidFill>
              </a:rPr>
              <a:t> yang legal. </a:t>
            </a:r>
            <a:endParaRPr lang="id-ID" sz="24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6533" y="2564904"/>
            <a:ext cx="86409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Menurut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istilah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medis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bayi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adalah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seorang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anak</a:t>
            </a:r>
            <a:r>
              <a:rPr lang="en-US" sz="2400" dirty="0">
                <a:solidFill>
                  <a:schemeClr val="bg1"/>
                </a:solidFill>
              </a:rPr>
              <a:t> yang </a:t>
            </a:r>
            <a:r>
              <a:rPr lang="en-US" sz="2400" dirty="0" err="1">
                <a:solidFill>
                  <a:schemeClr val="bg1"/>
                </a:solidFill>
              </a:rPr>
              <a:t>muda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usianya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tetapi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tidak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ditetapkan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batasan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usia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berapa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individu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tidak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lagi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tergolong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bayi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menjadi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seorang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anak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endParaRPr lang="id-ID" sz="24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6533" y="4509120"/>
            <a:ext cx="86409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Kata </a:t>
            </a:r>
            <a:r>
              <a:rPr lang="en-US" sz="2400" dirty="0" err="1">
                <a:solidFill>
                  <a:schemeClr val="bg1"/>
                </a:solidFill>
              </a:rPr>
              <a:t>bayi</a:t>
            </a:r>
            <a:r>
              <a:rPr lang="en-US" sz="2400" dirty="0">
                <a:solidFill>
                  <a:schemeClr val="bg1"/>
                </a:solidFill>
              </a:rPr>
              <a:t> member</a:t>
            </a:r>
            <a:r>
              <a:rPr lang="id-ID" sz="2400" dirty="0">
                <a:solidFill>
                  <a:schemeClr val="bg1"/>
                </a:solidFill>
              </a:rPr>
              <a:t>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kesan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sangat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tidak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berdaya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akan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dibatasi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pada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minggu</a:t>
            </a:r>
            <a:r>
              <a:rPr lang="en-US" sz="2400" dirty="0">
                <a:solidFill>
                  <a:schemeClr val="bg1"/>
                </a:solidFill>
              </a:rPr>
              <a:t> – </a:t>
            </a:r>
            <a:r>
              <a:rPr lang="en-US" sz="2400" dirty="0" err="1">
                <a:solidFill>
                  <a:schemeClr val="bg1"/>
                </a:solidFill>
              </a:rPr>
              <a:t>minggu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pertama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kehidupan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  <a:r>
              <a:rPr lang="en-US" sz="2400" dirty="0" err="1">
                <a:solidFill>
                  <a:schemeClr val="bg1"/>
                </a:solidFill>
              </a:rPr>
              <a:t>Selama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periode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ini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keadaan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bayi</a:t>
            </a:r>
            <a:r>
              <a:rPr lang="en-US" sz="2400" dirty="0">
                <a:solidFill>
                  <a:schemeClr val="bg1"/>
                </a:solidFill>
              </a:rPr>
              <a:t> yang </a:t>
            </a:r>
            <a:r>
              <a:rPr lang="en-US" sz="2400" dirty="0" err="1">
                <a:solidFill>
                  <a:schemeClr val="bg1"/>
                </a:solidFill>
              </a:rPr>
              <a:t>sama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sekali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tidak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berdaya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itu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lambat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laun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akan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meningkat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menjadi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mandiri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endParaRPr lang="id-ID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29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3399"/>
            </a:gs>
            <a:gs pos="19000">
              <a:srgbClr val="FF6633"/>
            </a:gs>
            <a:gs pos="54000">
              <a:srgbClr val="FFFF00"/>
            </a:gs>
            <a:gs pos="86000">
              <a:srgbClr val="01A78F"/>
            </a:gs>
            <a:gs pos="98000">
              <a:srgbClr val="3366FF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15616" y="2996952"/>
            <a:ext cx="71641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id-ID" sz="4000" dirty="0" smtClean="0">
                <a:latin typeface="Algerian" pitchFamily="82" charset="0"/>
              </a:rPr>
              <a:t>PERKEMBANGAN FISIK ANAK</a:t>
            </a:r>
            <a:endParaRPr lang="id-ID" sz="4000" dirty="0"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38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0363" y="260648"/>
            <a:ext cx="339901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/>
              <a:t>Awal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dari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perkembangan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pribadi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seorang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anak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pada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dasarnya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bersifat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biologis</a:t>
            </a:r>
            <a:r>
              <a:rPr lang="en-US" sz="2400" b="1" dirty="0" smtClean="0"/>
              <a:t> (</a:t>
            </a:r>
            <a:r>
              <a:rPr lang="en-US" sz="2400" b="1" dirty="0" err="1" smtClean="0"/>
              <a:t>Allport</a:t>
            </a:r>
            <a:r>
              <a:rPr lang="en-US" sz="2400" b="1" dirty="0" smtClean="0"/>
              <a:t>, 1957). </a:t>
            </a:r>
            <a:endParaRPr lang="id-ID" sz="2400" b="1" dirty="0"/>
          </a:p>
        </p:txBody>
      </p:sp>
    </p:spTree>
    <p:extLst>
      <p:ext uri="{BB962C8B-B14F-4D97-AF65-F5344CB8AC3E}">
        <p14:creationId xmlns:p14="http://schemas.microsoft.com/office/powerpoint/2010/main" val="366479652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t="-12000" r="-4000" b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39752" y="476672"/>
            <a:ext cx="424847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Dalam</a:t>
            </a:r>
            <a:r>
              <a:rPr lang="en-US" sz="2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sz="22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taraf-taraf</a:t>
            </a:r>
            <a:r>
              <a:rPr lang="en-US" sz="2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sz="22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perkembangan</a:t>
            </a:r>
            <a:r>
              <a:rPr lang="en-US" sz="2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sz="22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selanjutnya</a:t>
            </a:r>
            <a:r>
              <a:rPr lang="en-US" sz="2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, </a:t>
            </a:r>
            <a:r>
              <a:rPr lang="en-US" sz="22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normalitas</a:t>
            </a:r>
            <a:r>
              <a:rPr lang="en-US" sz="2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sz="22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dari</a:t>
            </a:r>
            <a:r>
              <a:rPr lang="en-US" sz="2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sz="22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konstitusi</a:t>
            </a:r>
            <a:r>
              <a:rPr lang="en-US" sz="2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, </a:t>
            </a:r>
            <a:r>
              <a:rPr lang="en-US" sz="22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struktur</a:t>
            </a:r>
            <a:r>
              <a:rPr lang="en-US" sz="2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, </a:t>
            </a:r>
            <a:r>
              <a:rPr lang="en-US" sz="22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dan</a:t>
            </a:r>
            <a:r>
              <a:rPr lang="en-US" sz="2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sz="22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kondisi</a:t>
            </a:r>
            <a:r>
              <a:rPr lang="en-US" sz="2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sz="22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jasmaniah</a:t>
            </a:r>
            <a:r>
              <a:rPr lang="en-US" sz="2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sz="22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seorang</a:t>
            </a:r>
            <a:r>
              <a:rPr lang="en-US" sz="2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sz="22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anak</a:t>
            </a:r>
            <a:r>
              <a:rPr lang="en-US" sz="2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sz="22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akan</a:t>
            </a:r>
            <a:r>
              <a:rPr lang="en-US" sz="2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sz="22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mempengaruhi</a:t>
            </a:r>
            <a:r>
              <a:rPr lang="en-US" sz="2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sz="22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normalitas</a:t>
            </a:r>
            <a:r>
              <a:rPr lang="en-US" sz="2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sz="22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kepribadiannya</a:t>
            </a:r>
            <a:r>
              <a:rPr lang="en-US" sz="2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, </a:t>
            </a:r>
            <a:r>
              <a:rPr lang="en-US" sz="22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khususnya</a:t>
            </a:r>
            <a:r>
              <a:rPr lang="en-US" sz="2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yang </a:t>
            </a:r>
            <a:r>
              <a:rPr lang="en-US" sz="22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ber</a:t>
            </a:r>
            <a:r>
              <a:rPr lang="id-ID" sz="2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kait</a:t>
            </a:r>
            <a:r>
              <a:rPr lang="en-US" sz="2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an </a:t>
            </a:r>
            <a:r>
              <a:rPr lang="en-US" sz="22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dengan</a:t>
            </a:r>
            <a:r>
              <a:rPr lang="en-US" sz="2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sz="22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masalah</a:t>
            </a:r>
            <a:r>
              <a:rPr lang="en-US" sz="2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body-image, self-concept, self-esteem </a:t>
            </a:r>
            <a:r>
              <a:rPr lang="en-US" sz="22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dan</a:t>
            </a:r>
            <a:r>
              <a:rPr lang="en-US" sz="2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rasa </a:t>
            </a:r>
            <a:r>
              <a:rPr lang="en-US" sz="22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harga</a:t>
            </a:r>
            <a:r>
              <a:rPr lang="en-US" sz="2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sz="22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dirinya</a:t>
            </a:r>
            <a:r>
              <a:rPr lang="en-US" sz="22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. </a:t>
            </a:r>
            <a:endParaRPr lang="id-ID" sz="2200" dirty="0"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6891296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603AB"/>
            </a:gs>
            <a:gs pos="21001">
              <a:srgbClr val="0819FB"/>
            </a:gs>
            <a:gs pos="35001">
              <a:srgbClr val="1A8D48"/>
            </a:gs>
            <a:gs pos="52000">
              <a:srgbClr val="FFFF00"/>
            </a:gs>
            <a:gs pos="73000">
              <a:srgbClr val="EE3F17"/>
            </a:gs>
            <a:gs pos="88000">
              <a:srgbClr val="E81766"/>
            </a:gs>
            <a:gs pos="100000">
              <a:srgbClr val="A603AB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7504" y="620688"/>
            <a:ext cx="885698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err="1" smtClean="0">
                <a:latin typeface="Algerian" pitchFamily="82" charset="0"/>
              </a:rPr>
              <a:t>Perkembangan</a:t>
            </a:r>
            <a:r>
              <a:rPr lang="en-US" sz="3200" dirty="0" smtClean="0">
                <a:latin typeface="Algerian" pitchFamily="82" charset="0"/>
              </a:rPr>
              <a:t> </a:t>
            </a:r>
            <a:r>
              <a:rPr lang="en-US" sz="3200" dirty="0" err="1">
                <a:latin typeface="Algerian" pitchFamily="82" charset="0"/>
              </a:rPr>
              <a:t>fisik</a:t>
            </a:r>
            <a:r>
              <a:rPr lang="en-US" sz="3200" dirty="0">
                <a:latin typeface="Algerian" pitchFamily="82" charset="0"/>
              </a:rPr>
              <a:t> </a:t>
            </a:r>
            <a:r>
              <a:rPr lang="en-US" sz="3200" dirty="0" err="1">
                <a:latin typeface="Algerian" pitchFamily="82" charset="0"/>
              </a:rPr>
              <a:t>ini</a:t>
            </a:r>
            <a:r>
              <a:rPr lang="en-US" sz="3200" dirty="0">
                <a:latin typeface="Algerian" pitchFamily="82" charset="0"/>
              </a:rPr>
              <a:t> </a:t>
            </a:r>
            <a:r>
              <a:rPr lang="en-US" sz="3200" dirty="0" err="1">
                <a:latin typeface="Algerian" pitchFamily="82" charset="0"/>
              </a:rPr>
              <a:t>mencakup</a:t>
            </a:r>
            <a:r>
              <a:rPr lang="en-US" sz="3200" dirty="0">
                <a:latin typeface="Algerian" pitchFamily="82" charset="0"/>
              </a:rPr>
              <a:t> </a:t>
            </a:r>
            <a:r>
              <a:rPr lang="en-US" sz="3200" dirty="0" err="1">
                <a:latin typeface="Algerian" pitchFamily="82" charset="0"/>
              </a:rPr>
              <a:t>aspek-aspek</a:t>
            </a:r>
            <a:r>
              <a:rPr lang="en-US" sz="3200" dirty="0">
                <a:latin typeface="Algerian" pitchFamily="82" charset="0"/>
              </a:rPr>
              <a:t> </a:t>
            </a:r>
            <a:r>
              <a:rPr lang="en-US" sz="3200" dirty="0" err="1">
                <a:latin typeface="Algerian" pitchFamily="82" charset="0"/>
              </a:rPr>
              <a:t>anatomis</a:t>
            </a:r>
            <a:r>
              <a:rPr lang="en-US" sz="3200" dirty="0">
                <a:latin typeface="Algerian" pitchFamily="82" charset="0"/>
              </a:rPr>
              <a:t> </a:t>
            </a:r>
            <a:r>
              <a:rPr lang="en-US" sz="3200" dirty="0" err="1">
                <a:latin typeface="Algerian" pitchFamily="82" charset="0"/>
              </a:rPr>
              <a:t>dan</a:t>
            </a:r>
            <a:r>
              <a:rPr lang="en-US" sz="3200" dirty="0">
                <a:latin typeface="Algerian" pitchFamily="82" charset="0"/>
              </a:rPr>
              <a:t> </a:t>
            </a:r>
            <a:r>
              <a:rPr lang="en-US" sz="3200" dirty="0" err="1">
                <a:latin typeface="Algerian" pitchFamily="82" charset="0"/>
              </a:rPr>
              <a:t>fisiologis</a:t>
            </a:r>
            <a:r>
              <a:rPr lang="id-ID" sz="3200" dirty="0">
                <a:latin typeface="Algerian" pitchFamily="82" charset="0"/>
              </a:rPr>
              <a:t> :</a:t>
            </a:r>
          </a:p>
        </p:txBody>
      </p:sp>
      <p:sp>
        <p:nvSpPr>
          <p:cNvPr id="3" name="Rectangle 2"/>
          <p:cNvSpPr/>
          <p:nvPr/>
        </p:nvSpPr>
        <p:spPr>
          <a:xfrm>
            <a:off x="2483768" y="2492896"/>
            <a:ext cx="3585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buFont typeface="Wingdings" pitchFamily="2" charset="2"/>
              <a:buChar char="ü"/>
            </a:pPr>
            <a:r>
              <a:rPr lang="en-US" sz="2400" dirty="0" err="1"/>
              <a:t>Perkembangan</a:t>
            </a:r>
            <a:r>
              <a:rPr lang="en-US" sz="2400" dirty="0"/>
              <a:t> </a:t>
            </a:r>
            <a:r>
              <a:rPr lang="en-US" sz="2400" dirty="0" err="1"/>
              <a:t>Anatomis</a:t>
            </a:r>
            <a:endParaRPr lang="id-ID" sz="2400" dirty="0"/>
          </a:p>
        </p:txBody>
      </p:sp>
      <p:sp>
        <p:nvSpPr>
          <p:cNvPr id="4" name="Rectangle 3"/>
          <p:cNvSpPr/>
          <p:nvPr/>
        </p:nvSpPr>
        <p:spPr>
          <a:xfrm>
            <a:off x="2483768" y="3238141"/>
            <a:ext cx="35932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buFont typeface="Wingdings" pitchFamily="2" charset="2"/>
              <a:buChar char="ü"/>
            </a:pPr>
            <a:r>
              <a:rPr lang="en-US" sz="2400" dirty="0" err="1"/>
              <a:t>Perkembangan</a:t>
            </a:r>
            <a:r>
              <a:rPr lang="en-US" sz="2400" dirty="0"/>
              <a:t> </a:t>
            </a:r>
            <a:r>
              <a:rPr lang="en-US" sz="2400" dirty="0" err="1"/>
              <a:t>Fisiologis</a:t>
            </a:r>
            <a:endParaRPr lang="id-ID" sz="2400" dirty="0"/>
          </a:p>
        </p:txBody>
      </p:sp>
      <p:sp>
        <p:nvSpPr>
          <p:cNvPr id="5" name="Rectangle 4"/>
          <p:cNvSpPr/>
          <p:nvPr/>
        </p:nvSpPr>
        <p:spPr>
          <a:xfrm>
            <a:off x="2492735" y="4005064"/>
            <a:ext cx="53119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buFont typeface="Wingdings" pitchFamily="2" charset="2"/>
              <a:buChar char="ü"/>
            </a:pPr>
            <a:r>
              <a:rPr lang="id-ID" sz="2400" dirty="0"/>
              <a:t>Perkembangan Fisik dan Motorik Anak</a:t>
            </a:r>
          </a:p>
        </p:txBody>
      </p:sp>
    </p:spTree>
    <p:extLst>
      <p:ext uri="{BB962C8B-B14F-4D97-AF65-F5344CB8AC3E}">
        <p14:creationId xmlns:p14="http://schemas.microsoft.com/office/powerpoint/2010/main" val="283369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267</TotalTime>
  <Words>520</Words>
  <Application>Microsoft Office PowerPoint</Application>
  <PresentationFormat>On-screen Show (4:3)</PresentationFormat>
  <Paragraphs>118</Paragraphs>
  <Slides>30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PowerPoint Presentation</vt:lpstr>
      <vt:lpstr>PowerPoint Presentation</vt:lpstr>
      <vt:lpstr>KELOMPOK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STUDY KASUS</vt:lpstr>
      <vt:lpstr>PowerPoint Presentation</vt:lpstr>
      <vt:lpstr>PowerPoint Presentation</vt:lpstr>
      <vt:lpstr>PowerPoint Presentation</vt:lpstr>
      <vt:lpstr>PowerPoint Presentation</vt:lpstr>
      <vt:lpstr>TERIMA KASIH</vt:lpstr>
    </vt:vector>
  </TitlesOfParts>
  <Company>x-treme Powered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Mia Satriani</dc:creator>
  <cp:lastModifiedBy>Mia Satriani</cp:lastModifiedBy>
  <cp:revision>27</cp:revision>
  <dcterms:created xsi:type="dcterms:W3CDTF">2016-02-29T00:03:04Z</dcterms:created>
  <dcterms:modified xsi:type="dcterms:W3CDTF">2016-02-29T06:02:18Z</dcterms:modified>
</cp:coreProperties>
</file>